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69" r:id="rId4"/>
    <p:sldId id="270" r:id="rId5"/>
    <p:sldId id="271" r:id="rId6"/>
    <p:sldId id="272" r:id="rId7"/>
    <p:sldId id="273" r:id="rId8"/>
    <p:sldId id="274" r:id="rId9"/>
    <p:sldId id="275" r:id="rId10"/>
    <p:sldId id="276" r:id="rId11"/>
    <p:sldId id="277" r:id="rId12"/>
    <p:sldId id="278"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6" r:id="rId29"/>
    <p:sldId id="295" r:id="rId30"/>
    <p:sldId id="297" r:id="rId31"/>
    <p:sldId id="298" r:id="rId32"/>
    <p:sldId id="26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126" y="16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FBE68B-1723-4DE8-83ED-204BCA2DA281}"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961D685-0A23-4C87-88B2-B910D710E50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BE68B-1723-4DE8-83ED-204BCA2DA281}"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FBE68B-1723-4DE8-83ED-204BCA2DA281}"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FBE68B-1723-4DE8-83ED-204BCA2DA281}" type="datetimeFigureOut">
              <a:rPr lang="en-US" smtClean="0"/>
              <a:t>10/24/2013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CFBE68B-1723-4DE8-83ED-204BCA2DA281}" type="datetimeFigureOut">
              <a:rPr lang="en-US" smtClean="0"/>
              <a:t>10/24/2013</a:t>
            </a:fld>
            <a:endParaRPr lang="en-US"/>
          </a:p>
        </p:txBody>
      </p:sp>
      <p:sp>
        <p:nvSpPr>
          <p:cNvPr id="8" name="Slide Number Placeholder 7"/>
          <p:cNvSpPr>
            <a:spLocks noGrp="1"/>
          </p:cNvSpPr>
          <p:nvPr>
            <p:ph type="sldNum" sz="quarter" idx="11"/>
          </p:nvPr>
        </p:nvSpPr>
        <p:spPr/>
        <p:txBody>
          <a:bodyPr/>
          <a:lstStyle/>
          <a:p>
            <a:fld id="{2961D685-0A23-4C87-88B2-B910D710E505}"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FBE68B-1723-4DE8-83ED-204BCA2DA281}" type="datetimeFigureOut">
              <a:rPr lang="en-US" smtClean="0"/>
              <a:t>10/24/2013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FBE68B-1723-4DE8-83ED-204BCA2DA281}" type="datetimeFigureOut">
              <a:rPr lang="en-US" smtClean="0"/>
              <a:t>10/24/2013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FBE68B-1723-4DE8-83ED-204BCA2DA281}" type="datetimeFigureOut">
              <a:rPr lang="en-US" smtClean="0"/>
              <a:t>10/24/2013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FBE68B-1723-4DE8-83ED-204BCA2DA281}" type="datetimeFigureOut">
              <a:rPr lang="en-US" smtClean="0"/>
              <a:t>10/24/2013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61D685-0A23-4C87-88B2-B910D710E5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BE68B-1723-4DE8-83ED-204BCA2DA281}" type="datetimeFigureOut">
              <a:rPr lang="en-US" smtClean="0"/>
              <a:t>10/24/2013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1D685-0A23-4C87-88B2-B910D710E505}"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FBE68B-1723-4DE8-83ED-204BCA2DA281}" type="datetimeFigureOut">
              <a:rPr lang="en-US" smtClean="0"/>
              <a:t>10/24/2013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961D685-0A23-4C87-88B2-B910D710E505}" type="slidenum">
              <a:rPr lang="en-US" smtClean="0"/>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6CFBE68B-1723-4DE8-83ED-204BCA2DA281}" type="datetimeFigureOut">
              <a:rPr lang="en-US" smtClean="0"/>
              <a:t>10/24/2013</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961D685-0A23-4C87-88B2-B910D710E505}" type="slidenum">
              <a:rPr lang="en-US" smtClean="0"/>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ur-lex.europa.eu/LexUriServ/LexUriServ.do?uri=CELEX:32003R1829:EN:NOT" TargetMode="External"/><Relationship Id="rId2" Type="http://schemas.openxmlformats.org/officeDocument/2006/relationships/hyperlink" Target="http://eur-lex.europa.eu/LexUriServ/LexUriServ.do?uri=CELEX:32002R0178:EN:NO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ur-lex.europa.eu/LexUriServ/LexUriServ.do?uri=CELEX:32001L0095:EN:NO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ur-lex.europa.eu/LexUriServ/LexUriServ.do?uri=CELEX:31985L0374:EN:NO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eur-lex.europa.eu/smartapi/cgi/sga_doc?smartapi!celexplus!prod!DocNumber&amp;lg=en&amp;type_doc=Directive&amp;an_doc=2000&amp;nu_doc=3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c.europa.eu/justice/consumer-marketing/rights-contracts/doorstep/index_en.htm" TargetMode="External"/><Relationship Id="rId2" Type="http://schemas.openxmlformats.org/officeDocument/2006/relationships/hyperlink" Target="http://ec.europa.eu/justice/consumer-marketing/rights-contracts/distance/index_en.htm" TargetMode="External"/><Relationship Id="rId1" Type="http://schemas.openxmlformats.org/officeDocument/2006/relationships/slideLayout" Target="../slideLayouts/slideLayout2.xml"/><Relationship Id="rId5" Type="http://schemas.openxmlformats.org/officeDocument/2006/relationships/hyperlink" Target="http://ec.europa.eu/justice/consumer-marketing/rights-contracts/unfair-contract/index_en.htm" TargetMode="External"/><Relationship Id="rId4" Type="http://schemas.openxmlformats.org/officeDocument/2006/relationships/hyperlink" Target="http://ec.europa.eu/justice/consumer-marketing/rights-contracts/sales-guarantee/index_en.htm"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eur-lex.europa.eu/LexUriServ/LexUriServ.do?uri=CELEX:32008L0048:EN:NO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ur-lex.europa.eu/LexUriServ/LexUriServ.do?uri=CELEX:31985L0577:EN:NOT" TargetMode="External"/><Relationship Id="rId2" Type="http://schemas.openxmlformats.org/officeDocument/2006/relationships/hyperlink" Target="http://eur-lex.europa.eu/LexUriServ/LexUriServ.do?uri=CELEX:32002L0065:EN:NOT"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eur-lex.europa.eu/LexUriServ/LexUriServ.do?uri=CELEX:31993L0013:EN:NO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eur-lex.europa.eu/LexUriServ/LexUriServ.do?uri=CELEX:31997L0007:EN:NO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eur-lex.europa.eu/LexUriServ/LexUriServ.do?uri=CELEX:31999L0044:EN:NO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eur-lex.europa.eu/LexUriServ/LexUriServ.do?uri=CELEX:32008L0122:EN:NO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eur-lex.europa.eu/LexUriServ/LexUriServ.do?uri=CELEX:31990L0314:EN:NO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i.arsenov@ecc.bg"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ur-lex.europa.eu/LexUriServ/LexUriServ.do?uri=CELEX:32005L0029:EN:NO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eur-lex.europa.eu/LexUriServ/LexUriServ.do?uri=CELEX:32006L0114:EN:NO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bg-BG" sz="5200" dirty="0" smtClean="0"/>
              <a:t>Европейско законодателство за защита на потребителите</a:t>
            </a:r>
            <a:endParaRPr lang="en-US" sz="5200" dirty="0"/>
          </a:p>
        </p:txBody>
      </p:sp>
      <p:sp>
        <p:nvSpPr>
          <p:cNvPr id="3" name="Subtitle 2"/>
          <p:cNvSpPr>
            <a:spLocks noGrp="1"/>
          </p:cNvSpPr>
          <p:nvPr>
            <p:ph type="subTitle" idx="1"/>
          </p:nvPr>
        </p:nvSpPr>
        <p:spPr/>
        <p:txBody>
          <a:bodyPr>
            <a:normAutofit fontScale="92500" lnSpcReduction="10000"/>
          </a:bodyPr>
          <a:lstStyle/>
          <a:p>
            <a:r>
              <a:rPr lang="bg-BG" dirty="0" smtClean="0"/>
              <a:t>Обучение за решаване на транс-гранични потребителски жалби </a:t>
            </a:r>
            <a:r>
              <a:rPr lang="en-US" smtClean="0"/>
              <a:t>2</a:t>
            </a:r>
            <a:r>
              <a:rPr lang="en-US" dirty="0"/>
              <a:t>5</a:t>
            </a:r>
            <a:r>
              <a:rPr lang="bg-BG" smtClean="0"/>
              <a:t>.10.201</a:t>
            </a:r>
            <a:r>
              <a:rPr lang="en-US" dirty="0" smtClean="0"/>
              <a:t>3, </a:t>
            </a:r>
            <a:r>
              <a:rPr lang="bg-BG" dirty="0" smtClean="0"/>
              <a:t>Ниш</a:t>
            </a:r>
            <a:r>
              <a:rPr lang="en-US" dirty="0" smtClean="0"/>
              <a:t>, </a:t>
            </a:r>
            <a:r>
              <a:rPr lang="bg-BG" dirty="0" smtClean="0"/>
              <a:t>сърбия</a:t>
            </a:r>
          </a:p>
        </p:txBody>
      </p:sp>
    </p:spTree>
    <p:extLst>
      <p:ext uri="{BB962C8B-B14F-4D97-AF65-F5344CB8AC3E}">
        <p14:creationId xmlns:p14="http://schemas.microsoft.com/office/powerpoint/2010/main" val="792004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t>ЗДРАВЕ НА ПОТРЕБИТЕЛИТЕ</a:t>
            </a:r>
            <a:endParaRPr lang="en-US" dirty="0"/>
          </a:p>
        </p:txBody>
      </p:sp>
      <p:sp>
        <p:nvSpPr>
          <p:cNvPr id="3" name="Content Placeholder 2"/>
          <p:cNvSpPr>
            <a:spLocks noGrp="1"/>
          </p:cNvSpPr>
          <p:nvPr>
            <p:ph idx="1"/>
          </p:nvPr>
        </p:nvSpPr>
        <p:spPr/>
        <p:txBody>
          <a:bodyPr>
            <a:normAutofit lnSpcReduction="10000"/>
          </a:bodyPr>
          <a:lstStyle/>
          <a:p>
            <a:r>
              <a:rPr lang="bg-BG" dirty="0" smtClean="0"/>
              <a:t>Безопасност на храните и фуражите</a:t>
            </a:r>
            <a:endParaRPr lang="en-US" dirty="0"/>
          </a:p>
          <a:p>
            <a:r>
              <a:rPr lang="bg-BG" sz="1600" b="0" dirty="0" smtClean="0"/>
              <a:t>Регламент</a:t>
            </a:r>
            <a:r>
              <a:rPr lang="en-US" sz="1600" b="0" dirty="0" smtClean="0"/>
              <a:t> </a:t>
            </a:r>
            <a:r>
              <a:rPr lang="en-US" sz="1600" b="0" dirty="0"/>
              <a:t>(EC) No </a:t>
            </a:r>
            <a:r>
              <a:rPr lang="en-US" sz="1600" b="0" dirty="0">
                <a:hlinkClick r:id="rId2" tooltip="full text of the act"/>
              </a:rPr>
              <a:t>178/2002</a:t>
            </a:r>
            <a:r>
              <a:rPr lang="en-US" sz="1600" b="0" dirty="0"/>
              <a:t> </a:t>
            </a:r>
            <a:r>
              <a:rPr lang="bg-BG" sz="1600" b="0" dirty="0" smtClean="0"/>
              <a:t>на Европейския парламент и на Съвета от 28 януари 2002 установяващ общите принципи и изисквания на законодателството за храните, основаващ Европейската агенция за безопасност на храните и постановяващ процедури по въпроси относно безопасност на храните</a:t>
            </a:r>
            <a:endParaRPr lang="en-US" sz="1600" b="0" dirty="0" smtClean="0"/>
          </a:p>
          <a:p>
            <a:r>
              <a:rPr lang="bg-BG" dirty="0" smtClean="0"/>
              <a:t>Генно модифицирани организми</a:t>
            </a:r>
            <a:r>
              <a:rPr lang="en-US" dirty="0" smtClean="0"/>
              <a:t> (</a:t>
            </a:r>
            <a:r>
              <a:rPr lang="bg-BG" dirty="0" smtClean="0"/>
              <a:t>ГМО</a:t>
            </a:r>
            <a:r>
              <a:rPr lang="en-US" dirty="0" smtClean="0"/>
              <a:t>)</a:t>
            </a:r>
          </a:p>
          <a:p>
            <a:r>
              <a:rPr lang="bg-BG" sz="1600" b="0" dirty="0" smtClean="0"/>
              <a:t>Регламент</a:t>
            </a:r>
            <a:r>
              <a:rPr lang="en-US" sz="1600" b="0" dirty="0" smtClean="0"/>
              <a:t> </a:t>
            </a:r>
            <a:r>
              <a:rPr lang="en-US" sz="1600" b="0" dirty="0"/>
              <a:t>(EC) No </a:t>
            </a:r>
            <a:r>
              <a:rPr lang="en-US" sz="1600" b="0" dirty="0">
                <a:hlinkClick r:id="rId3" tooltip="1829/2003"/>
              </a:rPr>
              <a:t>1829/2003</a:t>
            </a:r>
            <a:r>
              <a:rPr lang="en-US" sz="1600" b="0" dirty="0"/>
              <a:t> </a:t>
            </a:r>
            <a:r>
              <a:rPr lang="bg-BG" sz="1600" b="0" dirty="0" smtClean="0"/>
              <a:t>на Европейския парламент и на Съвета от 22 септември 2003 за генно модифицираните храни и фуражи</a:t>
            </a:r>
            <a:endParaRPr lang="en-US" sz="1600" b="0" dirty="0" smtClean="0"/>
          </a:p>
          <a:p>
            <a:r>
              <a:rPr lang="bg-BG" sz="1600" b="0" dirty="0" smtClean="0"/>
              <a:t>Регламентът установява единна </a:t>
            </a:r>
            <a:r>
              <a:rPr lang="bg-BG" sz="1600" b="0" dirty="0" err="1" smtClean="0"/>
              <a:t>оторизационна</a:t>
            </a:r>
            <a:r>
              <a:rPr lang="bg-BG" sz="1600" b="0" dirty="0" smtClean="0"/>
              <a:t> процедура за храни, съдържащи ГМО</a:t>
            </a:r>
            <a:r>
              <a:rPr lang="en-US" sz="1600" b="0" dirty="0" smtClean="0"/>
              <a:t>.</a:t>
            </a:r>
          </a:p>
          <a:p>
            <a:r>
              <a:rPr lang="bg-BG" sz="1600" b="0" dirty="0" smtClean="0"/>
              <a:t>Хранителните и фуражните продукти, съдържащи ГМО трябва да бъдат етикетирани като такива</a:t>
            </a:r>
            <a:r>
              <a:rPr lang="en-US" sz="1600" b="0" dirty="0" smtClean="0"/>
              <a:t>. </a:t>
            </a:r>
            <a:r>
              <a:rPr lang="bg-BG" sz="1600" b="0" dirty="0" smtClean="0"/>
              <a:t>Думите „Генно модифицирани“ или „произведено от генно модифицирани</a:t>
            </a:r>
            <a:r>
              <a:rPr lang="en-US" sz="1600" b="0" dirty="0" smtClean="0"/>
              <a:t> (</a:t>
            </a:r>
            <a:r>
              <a:rPr lang="bg-BG" sz="1600" b="0" dirty="0" smtClean="0"/>
              <a:t>наименование на организъма</a:t>
            </a:r>
            <a:r>
              <a:rPr lang="en-US" sz="1600" b="0" dirty="0" smtClean="0"/>
              <a:t>)</a:t>
            </a:r>
            <a:r>
              <a:rPr lang="bg-BG" sz="1600" b="0" dirty="0" smtClean="0"/>
              <a:t>“</a:t>
            </a:r>
            <a:r>
              <a:rPr lang="en-US" sz="1600" b="0" dirty="0" smtClean="0"/>
              <a:t> </a:t>
            </a:r>
            <a:r>
              <a:rPr lang="bg-BG" sz="1600" b="0" dirty="0" smtClean="0"/>
              <a:t>трябва да бъдат ясно различими на етикета на тези стоки</a:t>
            </a:r>
            <a:r>
              <a:rPr lang="en-US" sz="1600" b="0" dirty="0" smtClean="0"/>
              <a:t>.</a:t>
            </a:r>
            <a:endParaRPr lang="en-US" sz="1600" b="0" dirty="0"/>
          </a:p>
        </p:txBody>
      </p:sp>
    </p:spTree>
    <p:extLst>
      <p:ext uri="{BB962C8B-B14F-4D97-AF65-F5344CB8AC3E}">
        <p14:creationId xmlns:p14="http://schemas.microsoft.com/office/powerpoint/2010/main" val="3381638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Безопасност на стоките</a:t>
            </a:r>
            <a:endParaRPr lang="en-US" dirty="0"/>
          </a:p>
        </p:txBody>
      </p:sp>
      <p:sp>
        <p:nvSpPr>
          <p:cNvPr id="3" name="Content Placeholder 2"/>
          <p:cNvSpPr>
            <a:spLocks noGrp="1"/>
          </p:cNvSpPr>
          <p:nvPr>
            <p:ph idx="1"/>
          </p:nvPr>
        </p:nvSpPr>
        <p:spPr/>
        <p:txBody>
          <a:bodyPr>
            <a:normAutofit/>
          </a:bodyPr>
          <a:lstStyle/>
          <a:p>
            <a:r>
              <a:rPr lang="bg-BG" b="0" dirty="0" smtClean="0"/>
              <a:t>Общи правила</a:t>
            </a:r>
            <a:endParaRPr lang="en-US" b="0" dirty="0"/>
          </a:p>
          <a:p>
            <a:endParaRPr lang="en-US" b="0" dirty="0" smtClean="0"/>
          </a:p>
          <a:p>
            <a:r>
              <a:rPr lang="bg-BG" b="0" dirty="0" smtClean="0"/>
              <a:t>Директива</a:t>
            </a:r>
            <a:r>
              <a:rPr lang="en-US" b="0" dirty="0" smtClean="0"/>
              <a:t> </a:t>
            </a:r>
            <a:r>
              <a:rPr lang="en-US" b="0" dirty="0">
                <a:hlinkClick r:id="rId2" tooltip="2001/95/EC"/>
              </a:rPr>
              <a:t>2001/95/EC</a:t>
            </a:r>
            <a:r>
              <a:rPr lang="en-US" b="0" dirty="0"/>
              <a:t> </a:t>
            </a:r>
            <a:r>
              <a:rPr lang="bg-BG" b="0" dirty="0" smtClean="0"/>
              <a:t>на Европейския парламент и на Съвета от 3 декември 2001 за общата продуктова безопасност</a:t>
            </a:r>
            <a:endParaRPr lang="en-US" b="0" dirty="0" smtClean="0"/>
          </a:p>
          <a:p>
            <a:endParaRPr lang="en-US" b="0" dirty="0" smtClean="0"/>
          </a:p>
          <a:p>
            <a:r>
              <a:rPr lang="bg-BG" b="0" dirty="0" smtClean="0"/>
              <a:t>Производителите трябва да пускат на пазара стоки, които с общото изискване за безопасност</a:t>
            </a:r>
            <a:r>
              <a:rPr lang="en-US" b="0" dirty="0" smtClean="0"/>
              <a:t>.</a:t>
            </a:r>
          </a:p>
          <a:p>
            <a:endParaRPr lang="en-US" b="0" dirty="0" smtClean="0"/>
          </a:p>
          <a:p>
            <a:r>
              <a:rPr lang="en-US" b="0" dirty="0" smtClean="0"/>
              <a:t>RAPEX </a:t>
            </a:r>
            <a:r>
              <a:rPr lang="bg-BG" b="0" dirty="0" smtClean="0"/>
              <a:t>системата</a:t>
            </a:r>
            <a:r>
              <a:rPr lang="en-US" b="0" dirty="0" smtClean="0"/>
              <a:t>: </a:t>
            </a:r>
            <a:r>
              <a:rPr lang="bg-BG" b="0" dirty="0" smtClean="0"/>
              <a:t>бърза намеса, когато стоките представляват сериозен риск</a:t>
            </a:r>
            <a:endParaRPr lang="en-US" b="0" dirty="0" smtClean="0"/>
          </a:p>
        </p:txBody>
      </p:sp>
    </p:spTree>
    <p:extLst>
      <p:ext uri="{BB962C8B-B14F-4D97-AF65-F5344CB8AC3E}">
        <p14:creationId xmlns:p14="http://schemas.microsoft.com/office/powerpoint/2010/main" val="3435346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b="1" dirty="0" smtClean="0"/>
              <a:t>Дефектни стоки</a:t>
            </a:r>
            <a:r>
              <a:rPr lang="en-US" b="1" dirty="0" smtClean="0"/>
              <a:t>: </a:t>
            </a:r>
            <a:r>
              <a:rPr lang="bg-BG" b="1" dirty="0" smtClean="0"/>
              <a:t>отговорност</a:t>
            </a:r>
            <a:endParaRPr lang="en-US" dirty="0"/>
          </a:p>
        </p:txBody>
      </p:sp>
      <p:sp>
        <p:nvSpPr>
          <p:cNvPr id="3" name="Content Placeholder 2"/>
          <p:cNvSpPr>
            <a:spLocks noGrp="1"/>
          </p:cNvSpPr>
          <p:nvPr>
            <p:ph idx="1"/>
          </p:nvPr>
        </p:nvSpPr>
        <p:spPr/>
        <p:txBody>
          <a:bodyPr/>
          <a:lstStyle/>
          <a:p>
            <a:r>
              <a:rPr lang="bg-BG" sz="1600" b="0" dirty="0" smtClean="0"/>
              <a:t>Директива </a:t>
            </a:r>
            <a:r>
              <a:rPr lang="en-US" sz="1600" b="0" dirty="0" smtClean="0">
                <a:hlinkClick r:id="rId2" tooltip="full text of the act"/>
              </a:rPr>
              <a:t>85/374/EEC</a:t>
            </a:r>
            <a:r>
              <a:rPr lang="en-US" sz="1600" b="0" dirty="0" smtClean="0"/>
              <a:t> </a:t>
            </a:r>
            <a:r>
              <a:rPr lang="bg-BG" sz="1600" b="0" dirty="0" smtClean="0"/>
              <a:t>от 25 юли</a:t>
            </a:r>
            <a:r>
              <a:rPr lang="en-US" sz="1600" b="0" dirty="0"/>
              <a:t> 1985 </a:t>
            </a:r>
            <a:r>
              <a:rPr lang="bg-BG" sz="1600" b="0" dirty="0" smtClean="0"/>
              <a:t>за сближаване на законодателството, регулациите и административните изисквания на държавите-членки относно отговорността при дефектни стоки</a:t>
            </a:r>
            <a:endParaRPr lang="en-US" sz="1600" b="0" dirty="0" smtClean="0"/>
          </a:p>
          <a:p>
            <a:r>
              <a:rPr lang="bg-BG" b="0" dirty="0" smtClean="0"/>
              <a:t>Тази директива установява принципа за </a:t>
            </a:r>
            <a:r>
              <a:rPr lang="bg-BG" b="0" dirty="0" err="1" smtClean="0"/>
              <a:t>безвиновна</a:t>
            </a:r>
            <a:r>
              <a:rPr lang="bg-BG" b="0" dirty="0" smtClean="0"/>
              <a:t> отговорност, който се прилага спрямо европейските производители</a:t>
            </a:r>
            <a:r>
              <a:rPr lang="en-US" b="0" dirty="0" smtClean="0"/>
              <a:t>.</a:t>
            </a:r>
          </a:p>
          <a:p>
            <a:r>
              <a:rPr lang="bg-BG" b="0" dirty="0" smtClean="0"/>
              <a:t>Пострадалото лице носи </a:t>
            </a:r>
            <a:r>
              <a:rPr lang="bg-BG" b="0" dirty="0" err="1" smtClean="0"/>
              <a:t>доказателствената</a:t>
            </a:r>
            <a:r>
              <a:rPr lang="bg-BG" b="0" dirty="0" smtClean="0"/>
              <a:t> тежест:</a:t>
            </a:r>
            <a:endParaRPr lang="en-US" b="0" dirty="0"/>
          </a:p>
          <a:p>
            <a:pPr marL="342900" indent="-342900">
              <a:buFont typeface="Arial" pitchFamily="34" charset="0"/>
              <a:buChar char="•"/>
            </a:pPr>
            <a:r>
              <a:rPr lang="bg-BG" b="0" dirty="0" smtClean="0"/>
              <a:t>вредата</a:t>
            </a:r>
            <a:r>
              <a:rPr lang="en-US" b="0" dirty="0" smtClean="0"/>
              <a:t>;</a:t>
            </a:r>
            <a:endParaRPr lang="en-US" b="0" dirty="0"/>
          </a:p>
          <a:p>
            <a:pPr marL="342900" indent="-342900">
              <a:buFont typeface="Arial" pitchFamily="34" charset="0"/>
              <a:buChar char="•"/>
            </a:pPr>
            <a:r>
              <a:rPr lang="bg-BG" b="0" dirty="0" smtClean="0"/>
              <a:t>Дефекта на стоката</a:t>
            </a:r>
            <a:r>
              <a:rPr lang="en-US" b="0" dirty="0" smtClean="0"/>
              <a:t>;</a:t>
            </a:r>
            <a:endParaRPr lang="en-US" b="0" dirty="0"/>
          </a:p>
          <a:p>
            <a:pPr marL="342900" indent="-342900">
              <a:buFont typeface="Arial" pitchFamily="34" charset="0"/>
              <a:buChar char="•"/>
            </a:pPr>
            <a:r>
              <a:rPr lang="bg-BG" b="0" dirty="0" smtClean="0"/>
              <a:t>Пряката и непосредствена връзка между вредата и дефекта</a:t>
            </a:r>
            <a:r>
              <a:rPr lang="en-US" b="0" dirty="0" smtClean="0"/>
              <a:t>.</a:t>
            </a:r>
            <a:endParaRPr lang="en-US" b="0" dirty="0"/>
          </a:p>
          <a:p>
            <a:endParaRPr lang="en-US" dirty="0"/>
          </a:p>
        </p:txBody>
      </p:sp>
    </p:spTree>
    <p:extLst>
      <p:ext uri="{BB962C8B-B14F-4D97-AF65-F5344CB8AC3E}">
        <p14:creationId xmlns:p14="http://schemas.microsoft.com/office/powerpoint/2010/main" val="41687324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Специфични разпоредби</a:t>
            </a:r>
            <a:r>
              <a:rPr lang="en-US" dirty="0" smtClean="0"/>
              <a:t> </a:t>
            </a:r>
            <a:endParaRPr lang="en-US" dirty="0"/>
          </a:p>
        </p:txBody>
      </p:sp>
      <p:sp>
        <p:nvSpPr>
          <p:cNvPr id="3" name="Content Placeholder 2"/>
          <p:cNvSpPr>
            <a:spLocks noGrp="1"/>
          </p:cNvSpPr>
          <p:nvPr>
            <p:ph sz="half" idx="1"/>
          </p:nvPr>
        </p:nvSpPr>
        <p:spPr>
          <a:xfrm>
            <a:off x="1143000" y="1574800"/>
            <a:ext cx="3779520" cy="4525963"/>
          </a:xfrm>
        </p:spPr>
        <p:txBody>
          <a:bodyPr>
            <a:normAutofit fontScale="55000" lnSpcReduction="20000"/>
          </a:bodyPr>
          <a:lstStyle/>
          <a:p>
            <a:pPr marL="457200" indent="-457200">
              <a:buFont typeface="Arial" pitchFamily="34" charset="0"/>
              <a:buChar char="•"/>
            </a:pPr>
            <a:r>
              <a:rPr lang="bg-BG" b="0" dirty="0" smtClean="0"/>
              <a:t>Безопасност на играчките</a:t>
            </a:r>
            <a:endParaRPr lang="en-US" b="0" dirty="0"/>
          </a:p>
          <a:p>
            <a:pPr marL="457200" indent="-457200">
              <a:buFont typeface="Arial" pitchFamily="34" charset="0"/>
              <a:buChar char="•"/>
            </a:pPr>
            <a:r>
              <a:rPr lang="bg-BG" b="0" dirty="0" smtClean="0"/>
              <a:t>Опасни стоки наподобяващи храни</a:t>
            </a:r>
            <a:endParaRPr lang="en-US" b="0" dirty="0"/>
          </a:p>
          <a:p>
            <a:pPr marL="457200" indent="-457200">
              <a:buFont typeface="Arial" pitchFamily="34" charset="0"/>
              <a:buChar char="•"/>
            </a:pPr>
            <a:r>
              <a:rPr lang="bg-BG" b="0" dirty="0" smtClean="0"/>
              <a:t>Защита на ползвателите на видео игри</a:t>
            </a:r>
            <a:endParaRPr lang="en-US" b="0" dirty="0"/>
          </a:p>
          <a:p>
            <a:pPr marL="457200" indent="-457200">
              <a:buFont typeface="Arial" pitchFamily="34" charset="0"/>
              <a:buChar char="•"/>
            </a:pPr>
            <a:r>
              <a:rPr lang="bg-BG" b="0" dirty="0" smtClean="0"/>
              <a:t>Одобрение на експлозиви за гражданска употреба</a:t>
            </a:r>
            <a:endParaRPr lang="en-US" b="0" dirty="0"/>
          </a:p>
          <a:p>
            <a:pPr marL="457200" indent="-457200">
              <a:buFont typeface="Arial" pitchFamily="34" charset="0"/>
              <a:buChar char="•"/>
            </a:pPr>
            <a:r>
              <a:rPr lang="bg-BG" b="0" dirty="0" smtClean="0"/>
              <a:t>Пускането на пиротехнически стоки на пазара</a:t>
            </a:r>
            <a:endParaRPr lang="en-US" b="0" dirty="0"/>
          </a:p>
          <a:p>
            <a:pPr marL="457200" indent="-457200">
              <a:buFont typeface="Arial" pitchFamily="34" charset="0"/>
              <a:buChar char="•"/>
            </a:pPr>
            <a:r>
              <a:rPr lang="bg-BG" b="0" dirty="0" smtClean="0"/>
              <a:t>Машини и съоръжения</a:t>
            </a:r>
            <a:endParaRPr lang="en-US" b="0" dirty="0"/>
          </a:p>
          <a:p>
            <a:pPr marL="457200" indent="-457200">
              <a:buFont typeface="Arial" pitchFamily="34" charset="0"/>
              <a:buChar char="•"/>
            </a:pPr>
            <a:r>
              <a:rPr lang="bg-BG" b="0" dirty="0" smtClean="0"/>
              <a:t>Асансьори</a:t>
            </a:r>
            <a:endParaRPr lang="en-US" b="0" dirty="0"/>
          </a:p>
          <a:p>
            <a:pPr marL="457200" indent="-457200">
              <a:buFont typeface="Arial" pitchFamily="34" charset="0"/>
              <a:buChar char="•"/>
            </a:pPr>
            <a:r>
              <a:rPr lang="bg-BG" b="0" dirty="0" smtClean="0"/>
              <a:t>Лифтове за пътници</a:t>
            </a:r>
            <a:endParaRPr lang="en-US" b="0" dirty="0"/>
          </a:p>
          <a:p>
            <a:pPr marL="457200" indent="-457200">
              <a:buFont typeface="Arial" pitchFamily="34" charset="0"/>
              <a:buChar char="•"/>
            </a:pPr>
            <a:r>
              <a:rPr lang="bg-BG" b="0" dirty="0" smtClean="0"/>
              <a:t>Медицински уреди</a:t>
            </a:r>
            <a:endParaRPr lang="en-US" b="0" dirty="0"/>
          </a:p>
          <a:p>
            <a:pPr marL="457200" indent="-457200">
              <a:buFont typeface="Arial" pitchFamily="34" charset="0"/>
              <a:buChar char="•"/>
            </a:pPr>
            <a:r>
              <a:rPr lang="bg-BG" b="0" dirty="0" smtClean="0"/>
              <a:t>Медицински </a:t>
            </a:r>
            <a:r>
              <a:rPr lang="bg-BG" b="0" dirty="0" err="1" smtClean="0"/>
              <a:t>импланти</a:t>
            </a:r>
            <a:endParaRPr lang="en-US" b="0" dirty="0"/>
          </a:p>
          <a:p>
            <a:pPr marL="457200" indent="-457200">
              <a:buFont typeface="Arial" pitchFamily="34" charset="0"/>
              <a:buChar char="•"/>
            </a:pPr>
            <a:r>
              <a:rPr lang="bg-BG" b="0" dirty="0" smtClean="0"/>
              <a:t>Уреди за диагностика при </a:t>
            </a:r>
            <a:r>
              <a:rPr lang="bg-BG" b="0" dirty="0" err="1" smtClean="0"/>
              <a:t>инвитро</a:t>
            </a:r>
            <a:endParaRPr lang="en-US" b="0" dirty="0"/>
          </a:p>
        </p:txBody>
      </p:sp>
      <p:sp>
        <p:nvSpPr>
          <p:cNvPr id="4" name="Content Placeholder 3"/>
          <p:cNvSpPr>
            <a:spLocks noGrp="1"/>
          </p:cNvSpPr>
          <p:nvPr>
            <p:ph sz="half" idx="2"/>
          </p:nvPr>
        </p:nvSpPr>
        <p:spPr>
          <a:xfrm>
            <a:off x="4724400" y="1574800"/>
            <a:ext cx="3657600" cy="4525963"/>
          </a:xfrm>
        </p:spPr>
        <p:txBody>
          <a:bodyPr>
            <a:normAutofit fontScale="55000" lnSpcReduction="20000"/>
          </a:bodyPr>
          <a:lstStyle/>
          <a:p>
            <a:pPr marL="457200" indent="-457200">
              <a:buFont typeface="Arial" pitchFamily="34" charset="0"/>
              <a:buChar char="•"/>
            </a:pPr>
            <a:r>
              <a:rPr lang="bg-BG" b="0" dirty="0" smtClean="0"/>
              <a:t>Лична защитна екипировка</a:t>
            </a:r>
            <a:endParaRPr lang="en-US" b="0" dirty="0"/>
          </a:p>
          <a:p>
            <a:pPr marL="457200" indent="-457200">
              <a:buFont typeface="Arial" pitchFamily="34" charset="0"/>
              <a:buChar char="•"/>
            </a:pPr>
            <a:r>
              <a:rPr lang="bg-BG" b="0" dirty="0" smtClean="0"/>
              <a:t>Оборудване под налягане</a:t>
            </a:r>
            <a:endParaRPr lang="en-US" b="0" dirty="0"/>
          </a:p>
          <a:p>
            <a:pPr marL="457200" indent="-457200">
              <a:buFont typeface="Arial" pitchFamily="34" charset="0"/>
              <a:buChar char="•"/>
            </a:pPr>
            <a:r>
              <a:rPr lang="bg-BG" b="0" dirty="0" smtClean="0"/>
              <a:t>Съдове под налягане</a:t>
            </a:r>
            <a:endParaRPr lang="en-US" b="0" dirty="0"/>
          </a:p>
          <a:p>
            <a:pPr marL="457200" indent="-457200">
              <a:buFont typeface="Arial" pitchFamily="34" charset="0"/>
              <a:buChar char="•"/>
            </a:pPr>
            <a:r>
              <a:rPr lang="bg-BG" b="0" dirty="0" smtClean="0"/>
              <a:t>Бойлери с гореща вода</a:t>
            </a:r>
            <a:endParaRPr lang="en-US" b="0" dirty="0"/>
          </a:p>
          <a:p>
            <a:pPr marL="457200" indent="-457200">
              <a:buFont typeface="Arial" pitchFamily="34" charset="0"/>
              <a:buChar char="•"/>
            </a:pPr>
            <a:r>
              <a:rPr lang="bg-BG" b="0" dirty="0" smtClean="0"/>
              <a:t>Уреди, изгарящи опасни горива</a:t>
            </a:r>
            <a:endParaRPr lang="en-US" b="0" dirty="0"/>
          </a:p>
          <a:p>
            <a:pPr marL="457200" indent="-457200">
              <a:buFont typeface="Arial" pitchFamily="34" charset="0"/>
              <a:buChar char="•"/>
            </a:pPr>
            <a:r>
              <a:rPr lang="bg-BG" b="0" dirty="0" smtClean="0"/>
              <a:t>Електрическо оборудване, предназначено за употреба в рамките на определен волтаж</a:t>
            </a:r>
            <a:endParaRPr lang="en-US" b="0" dirty="0"/>
          </a:p>
          <a:p>
            <a:pPr marL="457200" indent="-457200">
              <a:buFont typeface="Arial" pitchFamily="34" charset="0"/>
              <a:buChar char="•"/>
            </a:pPr>
            <a:r>
              <a:rPr lang="bg-BG" b="0" dirty="0" smtClean="0"/>
              <a:t>Оборудване за радио и телекомуникации</a:t>
            </a:r>
            <a:endParaRPr lang="en-US" b="0" dirty="0"/>
          </a:p>
          <a:p>
            <a:pPr marL="457200" indent="-457200">
              <a:buFont typeface="Arial" pitchFamily="34" charset="0"/>
              <a:buChar char="•"/>
            </a:pPr>
            <a:r>
              <a:rPr lang="bg-BG" b="0" dirty="0" smtClean="0"/>
              <a:t>Уреди за отдих</a:t>
            </a:r>
            <a:endParaRPr lang="en-US" b="0" dirty="0"/>
          </a:p>
          <a:p>
            <a:pPr marL="457200" indent="-457200">
              <a:buFont typeface="Arial" pitchFamily="34" charset="0"/>
              <a:buChar char="•"/>
            </a:pPr>
            <a:r>
              <a:rPr lang="bg-BG" b="0" dirty="0" smtClean="0"/>
              <a:t>Звуково излъчване на оборудване, използвано на открито</a:t>
            </a:r>
            <a:endParaRPr lang="en-US" b="0" dirty="0"/>
          </a:p>
        </p:txBody>
      </p:sp>
    </p:spTree>
    <p:extLst>
      <p:ext uri="{BB962C8B-B14F-4D97-AF65-F5344CB8AC3E}">
        <p14:creationId xmlns:p14="http://schemas.microsoft.com/office/powerpoint/2010/main" val="14015506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IV. </a:t>
            </a:r>
            <a:r>
              <a:rPr lang="bg-BG" b="1" dirty="0" smtClean="0"/>
              <a:t>Защита на икономическите интереси</a:t>
            </a:r>
            <a:endParaRPr lang="en-US" dirty="0"/>
          </a:p>
        </p:txBody>
      </p:sp>
      <p:sp>
        <p:nvSpPr>
          <p:cNvPr id="3" name="Content Placeholder 2"/>
          <p:cNvSpPr>
            <a:spLocks noGrp="1"/>
          </p:cNvSpPr>
          <p:nvPr>
            <p:ph idx="1"/>
          </p:nvPr>
        </p:nvSpPr>
        <p:spPr/>
        <p:txBody>
          <a:bodyPr/>
          <a:lstStyle/>
          <a:p>
            <a:r>
              <a:rPr lang="bg-BG" b="0" dirty="0" smtClean="0"/>
              <a:t>ОБЕЗЩЕТЕНИЕ И РЕШАВАНЕ НА СПОРОВЕ</a:t>
            </a:r>
            <a:endParaRPr lang="en-US" b="0" dirty="0"/>
          </a:p>
          <a:p>
            <a:pPr marL="342900" indent="-342900">
              <a:buFont typeface="Arial" pitchFamily="34" charset="0"/>
              <a:buChar char="•"/>
            </a:pPr>
            <a:r>
              <a:rPr lang="en-US" b="0" dirty="0" smtClean="0"/>
              <a:t>    </a:t>
            </a:r>
            <a:r>
              <a:rPr lang="bg-BG" b="0" dirty="0" smtClean="0"/>
              <a:t>Заповеди за забрана на нарушение на законодателството за потребителите</a:t>
            </a:r>
            <a:endParaRPr lang="en-US" b="0" dirty="0"/>
          </a:p>
          <a:p>
            <a:pPr marL="342900" indent="-342900">
              <a:buFont typeface="Arial" pitchFamily="34" charset="0"/>
              <a:buChar char="•"/>
            </a:pPr>
            <a:r>
              <a:rPr lang="en-US" b="0" dirty="0"/>
              <a:t>   </a:t>
            </a:r>
            <a:r>
              <a:rPr lang="bg-BG" b="0" dirty="0" smtClean="0"/>
              <a:t>Европейска процедура за искове с нисък материален </a:t>
            </a:r>
            <a:r>
              <a:rPr lang="bg-BG" b="0" dirty="0" err="1" smtClean="0"/>
              <a:t>инетрес</a:t>
            </a:r>
            <a:endParaRPr lang="en-US" b="0" dirty="0"/>
          </a:p>
          <a:p>
            <a:pPr marL="342900" indent="-342900">
              <a:buFont typeface="Arial" pitchFamily="34" charset="0"/>
              <a:buChar char="•"/>
            </a:pPr>
            <a:r>
              <a:rPr lang="en-US" b="0" dirty="0"/>
              <a:t>    </a:t>
            </a:r>
            <a:r>
              <a:rPr lang="bg-BG" b="0" dirty="0" smtClean="0"/>
              <a:t>Извънсъдебно решаване на спорове</a:t>
            </a:r>
            <a:endParaRPr lang="en-US" b="0" dirty="0"/>
          </a:p>
          <a:p>
            <a:pPr marL="342900" indent="-342900">
              <a:buFont typeface="Arial" pitchFamily="34" charset="0"/>
              <a:buChar char="•"/>
            </a:pPr>
            <a:r>
              <a:rPr lang="en-US" b="0" dirty="0"/>
              <a:t> </a:t>
            </a:r>
            <a:r>
              <a:rPr lang="bg-BG" b="0" dirty="0" smtClean="0"/>
              <a:t>Нелоялни търговски практики</a:t>
            </a:r>
            <a:endParaRPr lang="en-US" b="0" dirty="0"/>
          </a:p>
          <a:p>
            <a:pPr marL="342900" indent="-342900">
              <a:buFont typeface="Arial" pitchFamily="34" charset="0"/>
              <a:buChar char="•"/>
            </a:pPr>
            <a:r>
              <a:rPr lang="en-US" b="0" dirty="0"/>
              <a:t>   </a:t>
            </a:r>
            <a:r>
              <a:rPr lang="bg-BG" b="0" dirty="0" smtClean="0"/>
              <a:t>Взаимодействие между държавите-членки за защита на потребителите</a:t>
            </a:r>
            <a:endParaRPr lang="en-US" b="0" dirty="0"/>
          </a:p>
          <a:p>
            <a:pPr marL="342900" indent="-342900">
              <a:buFont typeface="Arial" pitchFamily="34" charset="0"/>
              <a:buChar char="•"/>
            </a:pPr>
            <a:r>
              <a:rPr lang="en-US" b="0" dirty="0"/>
              <a:t>    </a:t>
            </a:r>
            <a:r>
              <a:rPr lang="bg-BG" b="0" dirty="0" smtClean="0"/>
              <a:t>Мрежа от Европейски потребителски центрове</a:t>
            </a:r>
            <a:endParaRPr lang="en-US" b="0" dirty="0"/>
          </a:p>
        </p:txBody>
      </p:sp>
    </p:spTree>
    <p:extLst>
      <p:ext uri="{BB962C8B-B14F-4D97-AF65-F5344CB8AC3E}">
        <p14:creationId xmlns:p14="http://schemas.microsoft.com/office/powerpoint/2010/main" val="20954443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b="1" dirty="0" smtClean="0"/>
              <a:t>Правни аспекти на електронната търговия</a:t>
            </a:r>
            <a:endParaRPr lang="en-US" dirty="0"/>
          </a:p>
        </p:txBody>
      </p:sp>
      <p:sp>
        <p:nvSpPr>
          <p:cNvPr id="3" name="Content Placeholder 2"/>
          <p:cNvSpPr>
            <a:spLocks noGrp="1"/>
          </p:cNvSpPr>
          <p:nvPr>
            <p:ph idx="1"/>
          </p:nvPr>
        </p:nvSpPr>
        <p:spPr/>
        <p:txBody>
          <a:bodyPr>
            <a:normAutofit/>
          </a:bodyPr>
          <a:lstStyle/>
          <a:p>
            <a:r>
              <a:rPr lang="bg-BG" sz="1600" dirty="0" smtClean="0"/>
              <a:t>Директива</a:t>
            </a:r>
            <a:r>
              <a:rPr lang="en-US" sz="1600" dirty="0" smtClean="0"/>
              <a:t> </a:t>
            </a:r>
            <a:r>
              <a:rPr lang="en-US" sz="1600" dirty="0">
                <a:hlinkClick r:id="rId2" tooltip="full text of the act"/>
              </a:rPr>
              <a:t>2000/31/EC</a:t>
            </a:r>
            <a:r>
              <a:rPr lang="en-US" sz="1600" dirty="0"/>
              <a:t> </a:t>
            </a:r>
            <a:r>
              <a:rPr lang="bg-BG" sz="1600" b="0" dirty="0" smtClean="0"/>
              <a:t>на Европейския парламент и на Съвета от 8 юни 2000 за някои аспекти за услугите на информационното общество и по-точно електронната търговия, във Вътрешния пазар</a:t>
            </a:r>
            <a:endParaRPr lang="en-US" sz="1600" b="0" dirty="0" smtClean="0"/>
          </a:p>
          <a:p>
            <a:r>
              <a:rPr lang="en-US" dirty="0"/>
              <a:t>opt-out:</a:t>
            </a:r>
            <a:r>
              <a:rPr lang="en-US" b="0" dirty="0"/>
              <a:t> </a:t>
            </a:r>
            <a:r>
              <a:rPr lang="bg-BG" b="0" dirty="0" smtClean="0"/>
              <a:t>непоисканото изпращане на търговски съобщения до списък с електронни адреси на интернет потребители, които не са дали предварителното си съгласие да получават търговски съобщения, но които имат възможността да се оттеглят от списъка. При тази система несъгласието на интернет потребителя е изрично</a:t>
            </a:r>
            <a:r>
              <a:rPr lang="en-US" b="0" dirty="0" smtClean="0"/>
              <a:t>. </a:t>
            </a:r>
          </a:p>
          <a:p>
            <a:r>
              <a:rPr lang="en-US" dirty="0" smtClean="0"/>
              <a:t>opt-in</a:t>
            </a:r>
            <a:r>
              <a:rPr lang="en-US" dirty="0"/>
              <a:t>:</a:t>
            </a:r>
            <a:r>
              <a:rPr lang="en-US" b="0" dirty="0"/>
              <a:t> </a:t>
            </a:r>
            <a:r>
              <a:rPr lang="bg-BG" b="0" dirty="0" smtClean="0"/>
              <a:t>разрешено изпращане на електронна комуникация до списък с електронни адреси на интернет потребители, които са дали предварителното си съгласие да получават реклами. В този случай съгласието на интернет потребителя е изрично</a:t>
            </a:r>
            <a:r>
              <a:rPr lang="en-US" b="0" dirty="0" smtClean="0"/>
              <a:t>.</a:t>
            </a:r>
            <a:endParaRPr lang="en-US" b="0" dirty="0"/>
          </a:p>
        </p:txBody>
      </p:sp>
    </p:spTree>
    <p:extLst>
      <p:ext uri="{BB962C8B-B14F-4D97-AF65-F5344CB8AC3E}">
        <p14:creationId xmlns:p14="http://schemas.microsoft.com/office/powerpoint/2010/main" val="11761147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CONTRACTS </a:t>
            </a:r>
          </a:p>
        </p:txBody>
      </p:sp>
      <p:sp>
        <p:nvSpPr>
          <p:cNvPr id="3" name="Content Placeholder 2"/>
          <p:cNvSpPr>
            <a:spLocks noGrp="1"/>
          </p:cNvSpPr>
          <p:nvPr>
            <p:ph idx="1"/>
          </p:nvPr>
        </p:nvSpPr>
        <p:spPr/>
        <p:txBody>
          <a:bodyPr/>
          <a:lstStyle/>
          <a:p>
            <a:r>
              <a:rPr lang="bg-BG" dirty="0" smtClean="0"/>
              <a:t>Директива за правата на потребителите</a:t>
            </a:r>
            <a:endParaRPr lang="en-US" dirty="0"/>
          </a:p>
          <a:p>
            <a:r>
              <a:rPr lang="bg-BG" b="0" dirty="0" smtClean="0"/>
              <a:t>Директивата за правата на потребителите ще замени, считано от 13 юни 2014 година, сегашната </a:t>
            </a:r>
            <a:r>
              <a:rPr lang="bg-BG" b="0" dirty="0" smtClean="0">
                <a:hlinkClick r:id="rId2"/>
              </a:rPr>
              <a:t>Директива</a:t>
            </a:r>
            <a:r>
              <a:rPr lang="en-US" b="0" dirty="0" smtClean="0">
                <a:hlinkClick r:id="rId2"/>
              </a:rPr>
              <a:t> </a:t>
            </a:r>
            <a:r>
              <a:rPr lang="en-US" b="0" dirty="0">
                <a:hlinkClick r:id="rId2"/>
              </a:rPr>
              <a:t>97/7/EC</a:t>
            </a:r>
            <a:r>
              <a:rPr lang="en-US" b="0" dirty="0"/>
              <a:t>  </a:t>
            </a:r>
            <a:r>
              <a:rPr lang="bg-BG" b="0" dirty="0" smtClean="0"/>
              <a:t>за защита на потребителите при договори от разстояние и </a:t>
            </a:r>
            <a:r>
              <a:rPr lang="bg-BG" b="0" dirty="0" smtClean="0">
                <a:hlinkClick r:id="rId3"/>
              </a:rPr>
              <a:t>Директива</a:t>
            </a:r>
            <a:r>
              <a:rPr lang="en-US" b="0" dirty="0" smtClean="0">
                <a:hlinkClick r:id="rId3"/>
              </a:rPr>
              <a:t> </a:t>
            </a:r>
            <a:r>
              <a:rPr lang="en-US" b="0" dirty="0">
                <a:hlinkClick r:id="rId3"/>
              </a:rPr>
              <a:t>85/577/EEC </a:t>
            </a:r>
            <a:r>
              <a:rPr lang="en-US" b="0" dirty="0"/>
              <a:t> </a:t>
            </a:r>
            <a:r>
              <a:rPr lang="bg-BG" b="0" dirty="0" smtClean="0"/>
              <a:t>за защита на потребителите при договори, сключени извън търговския обект,</a:t>
            </a:r>
            <a:r>
              <a:rPr lang="en-US" b="0" dirty="0" smtClean="0"/>
              <a:t> </a:t>
            </a:r>
            <a:r>
              <a:rPr lang="bg-BG" b="0" dirty="0" smtClean="0">
                <a:hlinkClick r:id="rId4"/>
              </a:rPr>
              <a:t>Директива</a:t>
            </a:r>
            <a:r>
              <a:rPr lang="en-US" b="0" dirty="0" smtClean="0">
                <a:hlinkClick r:id="rId4"/>
              </a:rPr>
              <a:t> </a:t>
            </a:r>
            <a:r>
              <a:rPr lang="en-US" b="0" dirty="0">
                <a:hlinkClick r:id="rId4"/>
              </a:rPr>
              <a:t>1999/44/EC </a:t>
            </a:r>
            <a:r>
              <a:rPr lang="en-US" b="0" dirty="0"/>
              <a:t> </a:t>
            </a:r>
            <a:r>
              <a:rPr lang="bg-BG" b="0" dirty="0" smtClean="0"/>
              <a:t>за някои аспекти на договорите за продажба и свързаните с тях гаранции, както и </a:t>
            </a:r>
            <a:r>
              <a:rPr lang="bg-BG" b="0" dirty="0" smtClean="0">
                <a:hlinkClick r:id="rId5"/>
              </a:rPr>
              <a:t>Директива</a:t>
            </a:r>
            <a:r>
              <a:rPr lang="en-US" b="0" dirty="0" smtClean="0">
                <a:hlinkClick r:id="rId5"/>
              </a:rPr>
              <a:t> </a:t>
            </a:r>
            <a:r>
              <a:rPr lang="en-US" b="0" dirty="0">
                <a:hlinkClick r:id="rId5"/>
              </a:rPr>
              <a:t>93/13/EEC </a:t>
            </a:r>
            <a:r>
              <a:rPr lang="en-US" b="0" dirty="0"/>
              <a:t> </a:t>
            </a:r>
            <a:r>
              <a:rPr lang="bg-BG" b="0" dirty="0" smtClean="0"/>
              <a:t>за неравноправните клаузи в потребителските договори</a:t>
            </a:r>
            <a:endParaRPr lang="en-US" b="0" dirty="0"/>
          </a:p>
          <a:p>
            <a:endParaRPr lang="en-US" dirty="0"/>
          </a:p>
        </p:txBody>
      </p:sp>
    </p:spTree>
    <p:extLst>
      <p:ext uri="{BB962C8B-B14F-4D97-AF65-F5344CB8AC3E}">
        <p14:creationId xmlns:p14="http://schemas.microsoft.com/office/powerpoint/2010/main" val="585352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b="1" dirty="0" smtClean="0"/>
              <a:t>Договори за потребителски кредит</a:t>
            </a:r>
            <a:endParaRPr lang="en-US" dirty="0"/>
          </a:p>
        </p:txBody>
      </p:sp>
      <p:sp>
        <p:nvSpPr>
          <p:cNvPr id="3" name="Content Placeholder 2"/>
          <p:cNvSpPr>
            <a:spLocks noGrp="1"/>
          </p:cNvSpPr>
          <p:nvPr>
            <p:ph idx="1"/>
          </p:nvPr>
        </p:nvSpPr>
        <p:spPr/>
        <p:txBody>
          <a:bodyPr/>
          <a:lstStyle/>
          <a:p>
            <a:r>
              <a:rPr lang="bg-BG" sz="1600" b="0" dirty="0" smtClean="0"/>
              <a:t>Директива</a:t>
            </a:r>
            <a:r>
              <a:rPr lang="en-US" sz="1600" b="0" dirty="0" smtClean="0"/>
              <a:t> </a:t>
            </a:r>
            <a:r>
              <a:rPr lang="en-US" sz="1600" b="0" dirty="0">
                <a:hlinkClick r:id="rId2" tooltip="2008/48/EC"/>
              </a:rPr>
              <a:t>2008/48/EC</a:t>
            </a:r>
            <a:r>
              <a:rPr lang="en-US" sz="1600" b="0" dirty="0"/>
              <a:t> </a:t>
            </a:r>
            <a:r>
              <a:rPr lang="bg-BG" sz="1600" b="0" dirty="0" smtClean="0"/>
              <a:t>на Европейския парламент и на Съвета от 23 април</a:t>
            </a:r>
            <a:r>
              <a:rPr lang="en-US" sz="1600" b="0" dirty="0"/>
              <a:t> 2008 </a:t>
            </a:r>
            <a:r>
              <a:rPr lang="bg-BG" sz="1600" b="0" dirty="0" smtClean="0"/>
              <a:t>за договорите за потребителски кредит и допълваща Директива на Съвета</a:t>
            </a:r>
            <a:r>
              <a:rPr lang="en-US" sz="1600" b="0" dirty="0" smtClean="0"/>
              <a:t> 87/102/EEC</a:t>
            </a:r>
          </a:p>
          <a:p>
            <a:endParaRPr lang="en-US" b="0" dirty="0" smtClean="0"/>
          </a:p>
          <a:p>
            <a:r>
              <a:rPr lang="bg-BG" b="0" dirty="0" smtClean="0"/>
              <a:t>Не се прилага</a:t>
            </a:r>
            <a:r>
              <a:rPr lang="en-US" b="0" dirty="0" smtClean="0"/>
              <a:t> – </a:t>
            </a:r>
            <a:r>
              <a:rPr lang="bg-BG" b="0" dirty="0" smtClean="0"/>
              <a:t>ипотеки</a:t>
            </a:r>
            <a:r>
              <a:rPr lang="en-US" b="0" dirty="0" smtClean="0"/>
              <a:t>, 200-75 000 </a:t>
            </a:r>
            <a:r>
              <a:rPr lang="bg-BG" b="0" dirty="0" smtClean="0"/>
              <a:t>евро</a:t>
            </a:r>
            <a:endParaRPr lang="en-US" b="0" dirty="0" smtClean="0"/>
          </a:p>
          <a:p>
            <a:r>
              <a:rPr lang="en-US" b="0" dirty="0"/>
              <a:t>P</a:t>
            </a:r>
            <a:r>
              <a:rPr lang="en-US" b="0" dirty="0" smtClean="0"/>
              <a:t>re-contractual information</a:t>
            </a:r>
          </a:p>
          <a:p>
            <a:r>
              <a:rPr lang="bg-BG" b="0" dirty="0" smtClean="0"/>
              <a:t>Годишен процент на разходите</a:t>
            </a:r>
            <a:r>
              <a:rPr lang="en-US" b="0" dirty="0" smtClean="0"/>
              <a:t> - </a:t>
            </a:r>
            <a:r>
              <a:rPr lang="bg-BG" b="0" dirty="0" smtClean="0"/>
              <a:t>ГПР</a:t>
            </a:r>
            <a:endParaRPr lang="en-US" b="0" dirty="0" smtClean="0"/>
          </a:p>
          <a:p>
            <a:r>
              <a:rPr lang="bg-BG" b="0" dirty="0" smtClean="0"/>
              <a:t>Съдържание на договора</a:t>
            </a:r>
            <a:endParaRPr lang="en-US" b="0" dirty="0" smtClean="0"/>
          </a:p>
          <a:p>
            <a:r>
              <a:rPr lang="bg-BG" b="0" dirty="0" smtClean="0"/>
              <a:t>Право на отказ</a:t>
            </a:r>
            <a:r>
              <a:rPr lang="en-US" b="0" dirty="0" smtClean="0"/>
              <a:t> – </a:t>
            </a:r>
            <a:r>
              <a:rPr lang="bg-BG" b="0" dirty="0" smtClean="0"/>
              <a:t>в </a:t>
            </a:r>
            <a:r>
              <a:rPr lang="en-US" b="0" dirty="0" smtClean="0"/>
              <a:t>1</a:t>
            </a:r>
            <a:r>
              <a:rPr lang="bg-BG" b="0" dirty="0" smtClean="0"/>
              <a:t>4-дневен срок</a:t>
            </a:r>
            <a:endParaRPr lang="en-US" b="0" dirty="0" smtClean="0"/>
          </a:p>
          <a:p>
            <a:r>
              <a:rPr lang="bg-BG" b="0" dirty="0" smtClean="0"/>
              <a:t>Право на предсрочно погасяване</a:t>
            </a:r>
            <a:endParaRPr lang="en-US" b="0" dirty="0"/>
          </a:p>
        </p:txBody>
      </p:sp>
    </p:spTree>
    <p:extLst>
      <p:ext uri="{BB962C8B-B14F-4D97-AF65-F5344CB8AC3E}">
        <p14:creationId xmlns:p14="http://schemas.microsoft.com/office/powerpoint/2010/main" val="9147871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b="1" dirty="0" smtClean="0"/>
              <a:t>Договори от разстояние</a:t>
            </a:r>
            <a:endParaRPr lang="en-US" dirty="0"/>
          </a:p>
        </p:txBody>
      </p:sp>
      <p:sp>
        <p:nvSpPr>
          <p:cNvPr id="3" name="Content Placeholder 2"/>
          <p:cNvSpPr>
            <a:spLocks noGrp="1"/>
          </p:cNvSpPr>
          <p:nvPr>
            <p:ph idx="1"/>
          </p:nvPr>
        </p:nvSpPr>
        <p:spPr/>
        <p:txBody>
          <a:bodyPr/>
          <a:lstStyle/>
          <a:p>
            <a:r>
              <a:rPr lang="bg-BG" b="0" dirty="0" smtClean="0"/>
              <a:t>Директива</a:t>
            </a:r>
            <a:r>
              <a:rPr lang="en-US" b="0" dirty="0" smtClean="0"/>
              <a:t> </a:t>
            </a:r>
            <a:r>
              <a:rPr lang="en-US" b="0" dirty="0">
                <a:hlinkClick r:id="rId2" tooltip="2002/65/EC"/>
              </a:rPr>
              <a:t>2002/65/EC</a:t>
            </a:r>
            <a:r>
              <a:rPr lang="en-US" b="0" dirty="0"/>
              <a:t> </a:t>
            </a:r>
            <a:r>
              <a:rPr lang="bg-BG" b="0" dirty="0" smtClean="0"/>
              <a:t>на Европейския парламент и на Съвета от 23 септември</a:t>
            </a:r>
            <a:r>
              <a:rPr lang="en-US" b="0" dirty="0"/>
              <a:t> 2002 </a:t>
            </a:r>
            <a:r>
              <a:rPr lang="bg-BG" b="0" dirty="0" smtClean="0"/>
              <a:t>относно сключване на договори от разстояние за финансови услуги</a:t>
            </a:r>
            <a:endParaRPr lang="en-US" b="0" dirty="0" smtClean="0"/>
          </a:p>
          <a:p>
            <a:endParaRPr lang="en-US" b="0" dirty="0"/>
          </a:p>
          <a:p>
            <a:r>
              <a:rPr lang="bg-BG" b="0" dirty="0" smtClean="0"/>
              <a:t>Директива на Съвета</a:t>
            </a:r>
            <a:r>
              <a:rPr lang="en-US" b="0" dirty="0" smtClean="0"/>
              <a:t> </a:t>
            </a:r>
            <a:r>
              <a:rPr lang="en-US" b="0" dirty="0">
                <a:hlinkClick r:id="rId3" tooltip="85/577/EEC"/>
              </a:rPr>
              <a:t>85/577/EEC</a:t>
            </a:r>
            <a:r>
              <a:rPr lang="en-US" b="0" dirty="0"/>
              <a:t> </a:t>
            </a:r>
            <a:r>
              <a:rPr lang="bg-BG" b="0" dirty="0" smtClean="0"/>
              <a:t>от 20 декември </a:t>
            </a:r>
            <a:r>
              <a:rPr lang="en-US" b="0" dirty="0" smtClean="0"/>
              <a:t>1985 </a:t>
            </a:r>
            <a:r>
              <a:rPr lang="bg-BG" b="0" dirty="0" smtClean="0"/>
              <a:t>за защита на потребителите при някои аспекти на договорите, сключени извън търговския обект</a:t>
            </a:r>
            <a:endParaRPr lang="en-US" b="0" dirty="0" smtClean="0"/>
          </a:p>
          <a:p>
            <a:endParaRPr lang="en-US" b="0" dirty="0"/>
          </a:p>
          <a:p>
            <a:endParaRPr lang="en-US" b="0" dirty="0"/>
          </a:p>
        </p:txBody>
      </p:sp>
    </p:spTree>
    <p:extLst>
      <p:ext uri="{BB962C8B-B14F-4D97-AF65-F5344CB8AC3E}">
        <p14:creationId xmlns:p14="http://schemas.microsoft.com/office/powerpoint/2010/main" val="20299087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b="1" dirty="0" smtClean="0"/>
              <a:t>Неравноправни клаузи</a:t>
            </a:r>
            <a:endParaRPr lang="en-US" dirty="0"/>
          </a:p>
        </p:txBody>
      </p:sp>
      <p:sp>
        <p:nvSpPr>
          <p:cNvPr id="3" name="Content Placeholder 2"/>
          <p:cNvSpPr>
            <a:spLocks noGrp="1"/>
          </p:cNvSpPr>
          <p:nvPr>
            <p:ph idx="1"/>
          </p:nvPr>
        </p:nvSpPr>
        <p:spPr/>
        <p:txBody>
          <a:bodyPr>
            <a:normAutofit fontScale="92500" lnSpcReduction="10000"/>
          </a:bodyPr>
          <a:lstStyle/>
          <a:p>
            <a:r>
              <a:rPr lang="bg-BG" sz="1600" b="0" dirty="0" smtClean="0"/>
              <a:t>Директива на съвета</a:t>
            </a:r>
            <a:r>
              <a:rPr lang="en-US" sz="1600" b="0" dirty="0" smtClean="0"/>
              <a:t> </a:t>
            </a:r>
            <a:r>
              <a:rPr lang="en-US" sz="1600" b="0" dirty="0">
                <a:hlinkClick r:id="rId2" tooltip="full text of the act"/>
              </a:rPr>
              <a:t>93/13/EEC</a:t>
            </a:r>
            <a:r>
              <a:rPr lang="en-US" sz="1600" b="0" dirty="0"/>
              <a:t> </a:t>
            </a:r>
            <a:r>
              <a:rPr lang="bg-BG" sz="1600" b="0" dirty="0" smtClean="0"/>
              <a:t>от</a:t>
            </a:r>
            <a:r>
              <a:rPr lang="en-US" sz="1600" b="0" dirty="0" smtClean="0"/>
              <a:t> </a:t>
            </a:r>
            <a:r>
              <a:rPr lang="en-US" sz="1600" b="0" dirty="0"/>
              <a:t>5 </a:t>
            </a:r>
            <a:r>
              <a:rPr lang="bg-BG" sz="1600" b="0" dirty="0" smtClean="0"/>
              <a:t>април</a:t>
            </a:r>
            <a:r>
              <a:rPr lang="en-US" sz="1600" b="0" dirty="0"/>
              <a:t> 1993 </a:t>
            </a:r>
            <a:r>
              <a:rPr lang="bg-BG" sz="1600" b="0" dirty="0" smtClean="0"/>
              <a:t>за неравноправните клаузи в потребителските договори</a:t>
            </a:r>
            <a:endParaRPr lang="en-US" sz="1600" b="0" dirty="0" smtClean="0"/>
          </a:p>
          <a:p>
            <a:endParaRPr lang="en-US" b="0" dirty="0" smtClean="0"/>
          </a:p>
          <a:p>
            <a:r>
              <a:rPr lang="bg-BG" b="0" dirty="0" smtClean="0"/>
              <a:t>Определение</a:t>
            </a:r>
            <a:r>
              <a:rPr lang="en-US" b="0" dirty="0" smtClean="0"/>
              <a:t> – </a:t>
            </a:r>
            <a:r>
              <a:rPr lang="bg-BG" b="0" dirty="0" smtClean="0"/>
              <a:t>Клауза, която не се договаря, е неравноправна, когато установява значителен дисбаланс, в ущърб на потребителя, между правата и задълженията на договарящите страни</a:t>
            </a:r>
            <a:r>
              <a:rPr lang="en-US" b="0" dirty="0" smtClean="0"/>
              <a:t>.</a:t>
            </a:r>
          </a:p>
          <a:p>
            <a:endParaRPr lang="en-US" b="0" dirty="0"/>
          </a:p>
          <a:p>
            <a:r>
              <a:rPr lang="bg-BG" b="0" dirty="0" smtClean="0"/>
              <a:t>Списък на клаузите, които могат да се считат за неравноправни, е приложен към директивата</a:t>
            </a:r>
            <a:r>
              <a:rPr lang="en-US" b="0" dirty="0" smtClean="0"/>
              <a:t>.</a:t>
            </a:r>
          </a:p>
          <a:p>
            <a:endParaRPr lang="en-US" b="0" dirty="0"/>
          </a:p>
          <a:p>
            <a:r>
              <a:rPr lang="bg-BG" b="0" dirty="0" smtClean="0"/>
              <a:t>Потребителите не са обвързани от неравноправните клаузи в договори, подписани с търговец</a:t>
            </a:r>
            <a:r>
              <a:rPr lang="en-US" b="0" dirty="0" smtClean="0"/>
              <a:t>.</a:t>
            </a:r>
          </a:p>
          <a:p>
            <a:endParaRPr lang="en-US" b="0" dirty="0"/>
          </a:p>
        </p:txBody>
      </p:sp>
    </p:spTree>
    <p:extLst>
      <p:ext uri="{BB962C8B-B14F-4D97-AF65-F5344CB8AC3E}">
        <p14:creationId xmlns:p14="http://schemas.microsoft.com/office/powerpoint/2010/main" val="2568537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съдържание</a:t>
            </a:r>
            <a:endParaRPr lang="en-US" dirty="0"/>
          </a:p>
        </p:txBody>
      </p:sp>
      <p:sp>
        <p:nvSpPr>
          <p:cNvPr id="3" name="Content Placeholder 2"/>
          <p:cNvSpPr>
            <a:spLocks noGrp="1"/>
          </p:cNvSpPr>
          <p:nvPr>
            <p:ph idx="1"/>
          </p:nvPr>
        </p:nvSpPr>
        <p:spPr/>
        <p:txBody>
          <a:bodyPr>
            <a:normAutofit/>
          </a:bodyPr>
          <a:lstStyle/>
          <a:p>
            <a:pPr marL="342900" indent="-342900">
              <a:buFont typeface="Arial" pitchFamily="34" charset="0"/>
              <a:buChar char="•"/>
            </a:pPr>
            <a:r>
              <a:rPr lang="bg-BG" b="0" dirty="0" smtClean="0"/>
              <a:t>Въведение</a:t>
            </a:r>
            <a:endParaRPr lang="en-US" b="0" dirty="0" smtClean="0"/>
          </a:p>
          <a:p>
            <a:pPr marL="342900" indent="-342900">
              <a:buFont typeface="Arial" pitchFamily="34" charset="0"/>
              <a:buChar char="•"/>
            </a:pPr>
            <a:endParaRPr lang="en-US" b="0" dirty="0" smtClean="0"/>
          </a:p>
          <a:p>
            <a:pPr marL="342900" indent="-342900">
              <a:buFont typeface="Arial" pitchFamily="34" charset="0"/>
              <a:buChar char="•"/>
            </a:pPr>
            <a:r>
              <a:rPr lang="bg-BG" b="0" dirty="0" smtClean="0"/>
              <a:t>Информация за потребителите</a:t>
            </a:r>
            <a:endParaRPr lang="en-US" b="0" dirty="0" smtClean="0"/>
          </a:p>
          <a:p>
            <a:pPr marL="342900" indent="-342900">
              <a:buFont typeface="Arial" pitchFamily="34" charset="0"/>
              <a:buChar char="•"/>
            </a:pPr>
            <a:endParaRPr lang="en-US" b="0" dirty="0" smtClean="0"/>
          </a:p>
          <a:p>
            <a:pPr marL="342900" indent="-342900">
              <a:buFont typeface="Arial" pitchFamily="34" charset="0"/>
              <a:buChar char="•"/>
            </a:pPr>
            <a:r>
              <a:rPr lang="bg-BG" b="0" dirty="0" smtClean="0"/>
              <a:t>Безопасност за потребителите</a:t>
            </a:r>
            <a:endParaRPr lang="en-US" b="0" dirty="0" smtClean="0"/>
          </a:p>
          <a:p>
            <a:pPr marL="342900" indent="-342900">
              <a:buFont typeface="Arial" pitchFamily="34" charset="0"/>
              <a:buChar char="•"/>
            </a:pPr>
            <a:endParaRPr lang="en-US" b="0" dirty="0" smtClean="0"/>
          </a:p>
          <a:p>
            <a:pPr marL="342900" indent="-342900">
              <a:buFont typeface="Arial" pitchFamily="34" charset="0"/>
              <a:buChar char="•"/>
            </a:pPr>
            <a:r>
              <a:rPr lang="bg-BG" b="0" dirty="0" smtClean="0"/>
              <a:t>Защита на икономическите и законните интереси на потребителите</a:t>
            </a:r>
            <a:endParaRPr lang="en-US" b="0" dirty="0" smtClean="0"/>
          </a:p>
          <a:p>
            <a:pPr marL="342900" indent="-342900">
              <a:buFont typeface="Arial" pitchFamily="34" charset="0"/>
              <a:buChar char="•"/>
            </a:pPr>
            <a:endParaRPr lang="en-US" b="0" dirty="0" smtClean="0"/>
          </a:p>
          <a:p>
            <a:pPr marL="342900" indent="-342900">
              <a:buFont typeface="Arial" pitchFamily="34" charset="0"/>
              <a:buChar char="•"/>
            </a:pPr>
            <a:r>
              <a:rPr lang="bg-BG" b="0" dirty="0" smtClean="0"/>
              <a:t>Етикетиране на стоките и пакетиране</a:t>
            </a:r>
            <a:endParaRPr lang="en-US" b="0" dirty="0"/>
          </a:p>
        </p:txBody>
      </p:sp>
    </p:spTree>
    <p:extLst>
      <p:ext uri="{BB962C8B-B14F-4D97-AF65-F5344CB8AC3E}">
        <p14:creationId xmlns:p14="http://schemas.microsoft.com/office/powerpoint/2010/main" val="114168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b="1" dirty="0" smtClean="0"/>
              <a:t>Договори от разстояние</a:t>
            </a:r>
            <a:endParaRPr lang="en-US" dirty="0"/>
          </a:p>
        </p:txBody>
      </p:sp>
      <p:sp>
        <p:nvSpPr>
          <p:cNvPr id="3" name="Content Placeholder 2"/>
          <p:cNvSpPr>
            <a:spLocks noGrp="1"/>
          </p:cNvSpPr>
          <p:nvPr>
            <p:ph idx="1"/>
          </p:nvPr>
        </p:nvSpPr>
        <p:spPr/>
        <p:txBody>
          <a:bodyPr>
            <a:normAutofit/>
          </a:bodyPr>
          <a:lstStyle/>
          <a:p>
            <a:r>
              <a:rPr lang="bg-BG" sz="1600" b="0" dirty="0" smtClean="0"/>
              <a:t>Директива</a:t>
            </a:r>
            <a:r>
              <a:rPr lang="en-US" sz="1600" b="0" dirty="0" smtClean="0"/>
              <a:t> </a:t>
            </a:r>
            <a:r>
              <a:rPr lang="en-US" sz="1600" b="0" dirty="0">
                <a:hlinkClick r:id="rId2" tooltip="full text of the act"/>
              </a:rPr>
              <a:t>97/7/EC</a:t>
            </a:r>
            <a:r>
              <a:rPr lang="en-US" sz="1600" b="0" dirty="0"/>
              <a:t> </a:t>
            </a:r>
            <a:r>
              <a:rPr lang="bg-BG" sz="1600" b="0" dirty="0" smtClean="0"/>
              <a:t>на Европейския парламент и на Съвета от 20 май</a:t>
            </a:r>
            <a:r>
              <a:rPr lang="en-US" sz="1600" b="0" dirty="0"/>
              <a:t> 1997 </a:t>
            </a:r>
            <a:r>
              <a:rPr lang="bg-BG" sz="1600" b="0" dirty="0" smtClean="0"/>
              <a:t>за защита на потребителите по отношение на договорите от разстояние</a:t>
            </a:r>
            <a:endParaRPr lang="en-US" sz="1600" b="0" dirty="0" smtClean="0"/>
          </a:p>
          <a:p>
            <a:r>
              <a:rPr lang="bg-BG" b="0" dirty="0" smtClean="0"/>
              <a:t>Договор от разстояние може да бъде сключен по всякакъв начин</a:t>
            </a:r>
            <a:r>
              <a:rPr lang="en-US" b="0" dirty="0" smtClean="0"/>
              <a:t> (</a:t>
            </a:r>
            <a:r>
              <a:rPr lang="bg-BG" b="0" dirty="0" smtClean="0"/>
              <a:t>по телефон, по електронна поща, каталог и други</a:t>
            </a:r>
            <a:r>
              <a:rPr lang="en-US" b="0" dirty="0" smtClean="0"/>
              <a:t>)</a:t>
            </a:r>
            <a:r>
              <a:rPr lang="bg-BG" b="0" dirty="0" smtClean="0"/>
              <a:t>,</a:t>
            </a:r>
            <a:r>
              <a:rPr lang="en-US" b="0" dirty="0" smtClean="0"/>
              <a:t> </a:t>
            </a:r>
            <a:r>
              <a:rPr lang="bg-BG" b="0" dirty="0" smtClean="0"/>
              <a:t>който не изисква едновременното физическо присъствие на двете страни по договора</a:t>
            </a:r>
            <a:r>
              <a:rPr lang="en-US" b="0" dirty="0" smtClean="0"/>
              <a:t>.</a:t>
            </a:r>
          </a:p>
          <a:p>
            <a:r>
              <a:rPr lang="bg-BG" b="0" dirty="0" smtClean="0"/>
              <a:t>Изключения</a:t>
            </a:r>
            <a:endParaRPr lang="en-US" b="0" dirty="0" smtClean="0"/>
          </a:p>
          <a:p>
            <a:r>
              <a:rPr lang="bg-BG" b="0" dirty="0" err="1" smtClean="0"/>
              <a:t>Преддоговорна</a:t>
            </a:r>
            <a:r>
              <a:rPr lang="bg-BG" b="0" dirty="0" smtClean="0"/>
              <a:t> информация</a:t>
            </a:r>
            <a:endParaRPr lang="en-US" b="0" dirty="0" smtClean="0"/>
          </a:p>
          <a:p>
            <a:r>
              <a:rPr lang="bg-BG" b="0" dirty="0" smtClean="0"/>
              <a:t>Право на отказ на потребителя в срок от 7 работни дни</a:t>
            </a:r>
            <a:endParaRPr lang="en-US" b="0" dirty="0" smtClean="0"/>
          </a:p>
          <a:p>
            <a:r>
              <a:rPr lang="bg-BG" b="0" dirty="0" smtClean="0"/>
              <a:t>Изпълнение на договора</a:t>
            </a:r>
            <a:r>
              <a:rPr lang="en-US" b="0" dirty="0" smtClean="0"/>
              <a:t> – 30 </a:t>
            </a:r>
            <a:r>
              <a:rPr lang="bg-BG" b="0" dirty="0" smtClean="0"/>
              <a:t>дни</a:t>
            </a:r>
            <a:endParaRPr lang="en-US" b="0" dirty="0" smtClean="0"/>
          </a:p>
          <a:p>
            <a:r>
              <a:rPr lang="bg-BG" b="0" dirty="0" smtClean="0"/>
              <a:t>Доставка на непоискани стоки</a:t>
            </a:r>
            <a:r>
              <a:rPr lang="en-US" b="0" dirty="0" smtClean="0"/>
              <a:t> - </a:t>
            </a:r>
            <a:r>
              <a:rPr lang="bg-BG" b="0" dirty="0" smtClean="0"/>
              <a:t>забранено</a:t>
            </a:r>
            <a:endParaRPr lang="en-US" b="0" dirty="0"/>
          </a:p>
        </p:txBody>
      </p:sp>
    </p:spTree>
    <p:extLst>
      <p:ext uri="{BB962C8B-B14F-4D97-AF65-F5344CB8AC3E}">
        <p14:creationId xmlns:p14="http://schemas.microsoft.com/office/powerpoint/2010/main" val="29060233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315200" cy="1371600"/>
          </a:xfrm>
        </p:spPr>
        <p:txBody>
          <a:bodyPr>
            <a:normAutofit fontScale="90000"/>
          </a:bodyPr>
          <a:lstStyle/>
          <a:p>
            <a:r>
              <a:rPr lang="bg-BG" b="1" dirty="0" smtClean="0"/>
              <a:t>Продажба на стоки и свързаните с тях гаранции</a:t>
            </a:r>
            <a:endParaRPr lang="en-US" dirty="0"/>
          </a:p>
        </p:txBody>
      </p:sp>
      <p:sp>
        <p:nvSpPr>
          <p:cNvPr id="3" name="Content Placeholder 2"/>
          <p:cNvSpPr>
            <a:spLocks noGrp="1"/>
          </p:cNvSpPr>
          <p:nvPr>
            <p:ph idx="1"/>
          </p:nvPr>
        </p:nvSpPr>
        <p:spPr/>
        <p:txBody>
          <a:bodyPr>
            <a:normAutofit lnSpcReduction="10000"/>
          </a:bodyPr>
          <a:lstStyle/>
          <a:p>
            <a:r>
              <a:rPr lang="bg-BG" sz="1600" b="0" dirty="0" smtClean="0"/>
              <a:t>Директива</a:t>
            </a:r>
            <a:r>
              <a:rPr lang="en-US" sz="1600" b="0" dirty="0" smtClean="0"/>
              <a:t> </a:t>
            </a:r>
            <a:r>
              <a:rPr lang="en-US" sz="1600" b="0" dirty="0">
                <a:hlinkClick r:id="rId2" tooltip="99/44/EC"/>
              </a:rPr>
              <a:t>99/44/EC</a:t>
            </a:r>
            <a:r>
              <a:rPr lang="en-US" sz="1600" b="0" dirty="0"/>
              <a:t> </a:t>
            </a:r>
            <a:r>
              <a:rPr lang="bg-BG" sz="1600" b="0" dirty="0" smtClean="0"/>
              <a:t>на Европейския парламент и на Съвета от 25 май 1999 за някои аспекти на продажбата на стоки и свързаните с тях гаранции</a:t>
            </a:r>
            <a:endParaRPr lang="en-US" sz="1600" b="0" dirty="0" smtClean="0"/>
          </a:p>
          <a:p>
            <a:endParaRPr lang="en-US" b="0" dirty="0" smtClean="0"/>
          </a:p>
          <a:p>
            <a:r>
              <a:rPr lang="bg-BG" b="0" dirty="0" smtClean="0"/>
              <a:t>Концепцията </a:t>
            </a:r>
            <a:r>
              <a:rPr lang="bg-BG" dirty="0" smtClean="0"/>
              <a:t>законова гаранция </a:t>
            </a:r>
            <a:r>
              <a:rPr lang="bg-BG" b="0" dirty="0" smtClean="0"/>
              <a:t>се свързва с правната защита на купувача по отношение на дефекти на придобитата стока</a:t>
            </a:r>
            <a:r>
              <a:rPr lang="en-US" b="0" dirty="0" smtClean="0"/>
              <a:t>. </a:t>
            </a:r>
            <a:r>
              <a:rPr lang="bg-BG" b="0" dirty="0" smtClean="0"/>
              <a:t>Тази правна защита е въведена като задължителна по закон и не зависи от договора. Директивата постановява принципа на съответствие на стоката с договора</a:t>
            </a:r>
            <a:r>
              <a:rPr lang="en-US" b="0" dirty="0" smtClean="0"/>
              <a:t>.</a:t>
            </a:r>
            <a:endParaRPr lang="en-US" b="0" dirty="0"/>
          </a:p>
          <a:p>
            <a:endParaRPr lang="en-US" b="0" dirty="0" smtClean="0"/>
          </a:p>
          <a:p>
            <a:r>
              <a:rPr lang="bg-BG" b="0" dirty="0" smtClean="0"/>
              <a:t>Концепцията за</a:t>
            </a:r>
            <a:r>
              <a:rPr lang="en-US" b="0" dirty="0" smtClean="0"/>
              <a:t> </a:t>
            </a:r>
            <a:r>
              <a:rPr lang="bg-BG" dirty="0" smtClean="0"/>
              <a:t>търговска гаранция</a:t>
            </a:r>
            <a:r>
              <a:rPr lang="en-US" b="0" dirty="0" smtClean="0"/>
              <a:t>, </a:t>
            </a:r>
            <a:r>
              <a:rPr lang="bg-BG" b="0" dirty="0" smtClean="0"/>
              <a:t>от друга страна, се основава на демонстрация на желанието на едно лице, гарант, който приема лична отговорност за определени дефекти</a:t>
            </a:r>
            <a:r>
              <a:rPr lang="en-US" b="0" dirty="0" smtClean="0"/>
              <a:t>.</a:t>
            </a:r>
            <a:endParaRPr lang="en-US" b="0" dirty="0"/>
          </a:p>
          <a:p>
            <a:endParaRPr lang="en-US" dirty="0"/>
          </a:p>
        </p:txBody>
      </p:sp>
    </p:spTree>
    <p:extLst>
      <p:ext uri="{BB962C8B-B14F-4D97-AF65-F5344CB8AC3E}">
        <p14:creationId xmlns:p14="http://schemas.microsoft.com/office/powerpoint/2010/main" val="42289066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315200" cy="1371600"/>
          </a:xfrm>
        </p:spPr>
        <p:txBody>
          <a:bodyPr>
            <a:normAutofit fontScale="90000"/>
          </a:bodyPr>
          <a:lstStyle/>
          <a:p>
            <a:r>
              <a:rPr lang="bg-BG" b="1" dirty="0"/>
              <a:t>Продажба на стоки и свързаните с тях гаранции</a:t>
            </a:r>
            <a:endParaRPr lang="en-US" dirty="0"/>
          </a:p>
        </p:txBody>
      </p:sp>
      <p:sp>
        <p:nvSpPr>
          <p:cNvPr id="3" name="Content Placeholder 2"/>
          <p:cNvSpPr>
            <a:spLocks noGrp="1"/>
          </p:cNvSpPr>
          <p:nvPr>
            <p:ph idx="1"/>
          </p:nvPr>
        </p:nvSpPr>
        <p:spPr/>
        <p:txBody>
          <a:bodyPr>
            <a:normAutofit/>
          </a:bodyPr>
          <a:lstStyle/>
          <a:p>
            <a:r>
              <a:rPr lang="bg-BG" b="0" dirty="0" smtClean="0"/>
              <a:t>2 години гаранция</a:t>
            </a:r>
            <a:r>
              <a:rPr lang="en-US" b="0" dirty="0" smtClean="0"/>
              <a:t> (</a:t>
            </a:r>
            <a:r>
              <a:rPr lang="bg-BG" b="0" dirty="0" smtClean="0"/>
              <a:t>промяна на тежестта на доказване първите 6 месеца</a:t>
            </a:r>
            <a:r>
              <a:rPr lang="en-US" b="0" dirty="0" smtClean="0"/>
              <a:t>)</a:t>
            </a:r>
            <a:endParaRPr lang="en-US" b="0" dirty="0"/>
          </a:p>
          <a:p>
            <a:r>
              <a:rPr lang="bg-BG" b="0" dirty="0" smtClean="0"/>
              <a:t>Когато липсва съответствие, потребителят има право да иска</a:t>
            </a:r>
            <a:r>
              <a:rPr lang="en-US" b="0" dirty="0" smtClean="0"/>
              <a:t>:</a:t>
            </a:r>
            <a:endParaRPr lang="en-US" b="0" dirty="0"/>
          </a:p>
          <a:p>
            <a:pPr marL="342900" indent="-342900">
              <a:buFont typeface="Arial" pitchFamily="34" charset="0"/>
              <a:buChar char="•"/>
            </a:pPr>
            <a:r>
              <a:rPr lang="bg-BG" b="0" dirty="0" smtClean="0"/>
              <a:t>Стоката да бъде </a:t>
            </a:r>
            <a:r>
              <a:rPr lang="bg-BG" dirty="0" smtClean="0"/>
              <a:t>поправена </a:t>
            </a:r>
            <a:r>
              <a:rPr lang="bg-BG" b="0" dirty="0" smtClean="0"/>
              <a:t>или </a:t>
            </a:r>
            <a:r>
              <a:rPr lang="bg-BG" dirty="0" smtClean="0"/>
              <a:t>заменена </a:t>
            </a:r>
            <a:r>
              <a:rPr lang="bg-BG" b="0" dirty="0" smtClean="0"/>
              <a:t>безплатно в разумен срок и без особени неудобства за потребителя</a:t>
            </a:r>
            <a:r>
              <a:rPr lang="en-US" b="0" dirty="0" smtClean="0"/>
              <a:t>;</a:t>
            </a:r>
            <a:endParaRPr lang="en-US" b="0" dirty="0"/>
          </a:p>
          <a:p>
            <a:pPr marL="342900" indent="-342900">
              <a:buFont typeface="Arial" pitchFamily="34" charset="0"/>
              <a:buChar char="•"/>
            </a:pPr>
            <a:r>
              <a:rPr lang="bg-BG" b="0" dirty="0" smtClean="0"/>
              <a:t>Съответно </a:t>
            </a:r>
            <a:r>
              <a:rPr lang="bg-BG" dirty="0" smtClean="0"/>
              <a:t>намаление </a:t>
            </a:r>
            <a:r>
              <a:rPr lang="bg-BG" b="0" dirty="0" smtClean="0"/>
              <a:t>на цената, или да се </a:t>
            </a:r>
            <a:r>
              <a:rPr lang="bg-BG" dirty="0" smtClean="0"/>
              <a:t>развали </a:t>
            </a:r>
            <a:r>
              <a:rPr lang="bg-BG" b="0" dirty="0" smtClean="0"/>
              <a:t>договора, ако поправката или замяната е невъзможна, или търговецът не ги извърши в съответния срок и без голямо неудобство за потребителя</a:t>
            </a:r>
            <a:r>
              <a:rPr lang="en-US" b="0" dirty="0" smtClean="0"/>
              <a:t>.</a:t>
            </a:r>
            <a:endParaRPr lang="en-US" b="0" dirty="0"/>
          </a:p>
          <a:p>
            <a:r>
              <a:rPr lang="bg-BG" b="0" dirty="0" smtClean="0"/>
              <a:t>Договорът не може да бъде развален, ако </a:t>
            </a:r>
            <a:r>
              <a:rPr lang="bg-BG" dirty="0" smtClean="0"/>
              <a:t>липсата на съответствие е незначителна</a:t>
            </a:r>
            <a:r>
              <a:rPr lang="en-US" dirty="0" smtClean="0"/>
              <a:t>.</a:t>
            </a:r>
          </a:p>
          <a:p>
            <a:endParaRPr lang="en-US" dirty="0"/>
          </a:p>
        </p:txBody>
      </p:sp>
    </p:spTree>
    <p:extLst>
      <p:ext uri="{BB962C8B-B14F-4D97-AF65-F5344CB8AC3E}">
        <p14:creationId xmlns:p14="http://schemas.microsoft.com/office/powerpoint/2010/main" val="95026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858000" cy="1371600"/>
          </a:xfrm>
        </p:spPr>
        <p:txBody>
          <a:bodyPr>
            <a:normAutofit/>
          </a:bodyPr>
          <a:lstStyle/>
          <a:p>
            <a:r>
              <a:rPr lang="bg-BG" b="1" dirty="0" err="1" smtClean="0"/>
              <a:t>Таймшер</a:t>
            </a:r>
            <a:r>
              <a:rPr lang="bg-BG" b="1" dirty="0" smtClean="0"/>
              <a:t> и други продукти за отдих</a:t>
            </a:r>
            <a:endParaRPr lang="en-US" dirty="0"/>
          </a:p>
        </p:txBody>
      </p:sp>
      <p:sp>
        <p:nvSpPr>
          <p:cNvPr id="3" name="Content Placeholder 2"/>
          <p:cNvSpPr>
            <a:spLocks noGrp="1"/>
          </p:cNvSpPr>
          <p:nvPr>
            <p:ph idx="1"/>
          </p:nvPr>
        </p:nvSpPr>
        <p:spPr/>
        <p:txBody>
          <a:bodyPr>
            <a:normAutofit/>
          </a:bodyPr>
          <a:lstStyle/>
          <a:p>
            <a:r>
              <a:rPr lang="bg-BG" sz="1600" b="0" dirty="0" smtClean="0"/>
              <a:t>Директива</a:t>
            </a:r>
            <a:r>
              <a:rPr lang="en-US" sz="1600" b="0" dirty="0" smtClean="0"/>
              <a:t> </a:t>
            </a:r>
            <a:r>
              <a:rPr lang="en-US" sz="1600" b="0" dirty="0">
                <a:hlinkClick r:id="rId2" tooltip="2008/122/EC"/>
              </a:rPr>
              <a:t>2008/122/EC</a:t>
            </a:r>
            <a:r>
              <a:rPr lang="en-US" sz="1600" b="0" dirty="0"/>
              <a:t> </a:t>
            </a:r>
            <a:r>
              <a:rPr lang="bg-BG" sz="1600" b="0" dirty="0" smtClean="0"/>
              <a:t>на Европейския парламент и на Съвета от 14 януари 2009 година за защита на потребителите по отношение на някои аспекти на </a:t>
            </a:r>
            <a:r>
              <a:rPr lang="bg-BG" sz="1600" b="0" dirty="0" err="1" smtClean="0"/>
              <a:t>таймшера</a:t>
            </a:r>
            <a:r>
              <a:rPr lang="bg-BG" sz="1600" b="0" dirty="0" smtClean="0"/>
              <a:t>, дългосрочни продукти, и договори за препродажба и замяна</a:t>
            </a:r>
            <a:endParaRPr lang="en-US" sz="1600" b="0" dirty="0" smtClean="0"/>
          </a:p>
          <a:p>
            <a:endParaRPr lang="en-US" sz="1600" b="0" dirty="0" smtClean="0"/>
          </a:p>
          <a:p>
            <a:r>
              <a:rPr lang="bg-BG" sz="1600" b="0" dirty="0" smtClean="0"/>
              <a:t>Права по отношение на информацията</a:t>
            </a:r>
            <a:r>
              <a:rPr lang="en-US" sz="1600" b="0" dirty="0" smtClean="0"/>
              <a:t> – </a:t>
            </a:r>
            <a:r>
              <a:rPr lang="bg-BG" sz="1600" b="0" dirty="0" smtClean="0"/>
              <a:t>стандартизиран формуляр</a:t>
            </a:r>
            <a:endParaRPr lang="en-US" sz="1600" b="0" dirty="0" smtClean="0"/>
          </a:p>
          <a:p>
            <a:endParaRPr lang="en-US" sz="1600" b="0" dirty="0" smtClean="0"/>
          </a:p>
          <a:p>
            <a:r>
              <a:rPr lang="bg-BG" sz="1600" b="0" dirty="0" smtClean="0"/>
              <a:t>Сключване на договора </a:t>
            </a:r>
            <a:r>
              <a:rPr lang="en-US" sz="1600" b="0" dirty="0" smtClean="0"/>
              <a:t>– </a:t>
            </a:r>
            <a:r>
              <a:rPr lang="bg-BG" sz="1600" b="0" dirty="0" smtClean="0"/>
              <a:t>писмена форма, получаване на екземпляр</a:t>
            </a:r>
            <a:endParaRPr lang="en-US" sz="1600" b="0" dirty="0" smtClean="0"/>
          </a:p>
          <a:p>
            <a:endParaRPr lang="en-US" sz="1600" b="0" dirty="0" smtClean="0"/>
          </a:p>
          <a:p>
            <a:r>
              <a:rPr lang="bg-BG" sz="1600" b="0" dirty="0" smtClean="0"/>
              <a:t>Право на отказ</a:t>
            </a:r>
            <a:r>
              <a:rPr lang="en-US" sz="1600" b="0" dirty="0" smtClean="0"/>
              <a:t> – 14 </a:t>
            </a:r>
            <a:r>
              <a:rPr lang="bg-BG" sz="1600" b="0" dirty="0" smtClean="0"/>
              <a:t>дни</a:t>
            </a:r>
            <a:endParaRPr lang="en-US" sz="1600" b="0" dirty="0" smtClean="0"/>
          </a:p>
          <a:p>
            <a:endParaRPr lang="en-US" sz="1600" b="0" dirty="0" smtClean="0"/>
          </a:p>
          <a:p>
            <a:r>
              <a:rPr lang="bg-BG" sz="1600" b="0" dirty="0" smtClean="0"/>
              <a:t>Авансови плащания </a:t>
            </a:r>
            <a:r>
              <a:rPr lang="en-US" sz="1600" b="0" dirty="0" smtClean="0"/>
              <a:t>– </a:t>
            </a:r>
            <a:r>
              <a:rPr lang="bg-BG" sz="1600" b="0" dirty="0" smtClean="0"/>
              <a:t>не могат да се искат преди изтичане на срока за право на отказ</a:t>
            </a:r>
            <a:endParaRPr lang="en-US" sz="1600" b="0" dirty="0" smtClean="0"/>
          </a:p>
          <a:p>
            <a:endParaRPr lang="en-US" sz="1600" b="0" dirty="0"/>
          </a:p>
        </p:txBody>
      </p:sp>
    </p:spTree>
    <p:extLst>
      <p:ext uri="{BB962C8B-B14F-4D97-AF65-F5344CB8AC3E}">
        <p14:creationId xmlns:p14="http://schemas.microsoft.com/office/powerpoint/2010/main" val="7362281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b="1" dirty="0" smtClean="0"/>
              <a:t>Европейско договорно право</a:t>
            </a:r>
            <a:endParaRPr lang="en-US" dirty="0"/>
          </a:p>
        </p:txBody>
      </p:sp>
      <p:sp>
        <p:nvSpPr>
          <p:cNvPr id="3" name="Content Placeholder 2"/>
          <p:cNvSpPr>
            <a:spLocks noGrp="1"/>
          </p:cNvSpPr>
          <p:nvPr>
            <p:ph idx="1"/>
          </p:nvPr>
        </p:nvSpPr>
        <p:spPr/>
        <p:txBody>
          <a:bodyPr/>
          <a:lstStyle/>
          <a:p>
            <a:r>
              <a:rPr lang="bg-BG" sz="1600" b="0" dirty="0" smtClean="0"/>
              <a:t>Комюнике от Комисията до Съвета и Европейския парламент за Европейско договорно право</a:t>
            </a:r>
            <a:r>
              <a:rPr lang="en-US" sz="1600" b="0" dirty="0" smtClean="0"/>
              <a:t> </a:t>
            </a:r>
            <a:r>
              <a:rPr lang="en-US" sz="1600" b="0" dirty="0"/>
              <a:t>[COM(2001) 398 final - Official Journal C 255 of 13.9.2001</a:t>
            </a:r>
            <a:r>
              <a:rPr lang="en-US" sz="1600" b="0" dirty="0" smtClean="0"/>
              <a:t>].</a:t>
            </a:r>
          </a:p>
          <a:p>
            <a:r>
              <a:rPr lang="bg-BG" b="0" dirty="0" smtClean="0"/>
              <a:t>Предложението дава възможност за избор на търговците да продават своите стоки на потребителите в други държави на основата на единен комплект от договорни правила, които ще бъдат като алтернатива заедно с националното облигационно право на съответната държава-членка</a:t>
            </a:r>
            <a:r>
              <a:rPr lang="en-US" b="0" dirty="0" smtClean="0"/>
              <a:t>. </a:t>
            </a:r>
            <a:r>
              <a:rPr lang="bg-BG" b="0" dirty="0" smtClean="0"/>
              <a:t>Страните по трансграничен договор за продажба, където и да се намират в ЕС могат да изберат, с изрично съгласие, да прилагат Единното европейско договорно право</a:t>
            </a:r>
            <a:r>
              <a:rPr lang="en-US" b="0" dirty="0" smtClean="0"/>
              <a:t>.</a:t>
            </a:r>
            <a:endParaRPr lang="en-US" b="0" dirty="0"/>
          </a:p>
        </p:txBody>
      </p:sp>
    </p:spTree>
    <p:extLst>
      <p:ext uri="{BB962C8B-B14F-4D97-AF65-F5344CB8AC3E}">
        <p14:creationId xmlns:p14="http://schemas.microsoft.com/office/powerpoint/2010/main" val="39284183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транспорт</a:t>
            </a:r>
            <a:endParaRPr lang="en-US" dirty="0"/>
          </a:p>
        </p:txBody>
      </p:sp>
      <p:sp>
        <p:nvSpPr>
          <p:cNvPr id="3" name="Content Placeholder 2"/>
          <p:cNvSpPr>
            <a:spLocks noGrp="1"/>
          </p:cNvSpPr>
          <p:nvPr>
            <p:ph idx="1"/>
          </p:nvPr>
        </p:nvSpPr>
        <p:spPr/>
        <p:txBody>
          <a:bodyPr>
            <a:normAutofit/>
          </a:bodyPr>
          <a:lstStyle/>
          <a:p>
            <a:r>
              <a:rPr lang="bg-BG" dirty="0" smtClean="0"/>
              <a:t>Пакетни почивки</a:t>
            </a:r>
            <a:endParaRPr lang="en-US" dirty="0"/>
          </a:p>
          <a:p>
            <a:r>
              <a:rPr lang="bg-BG" sz="1600" b="0" dirty="0" smtClean="0"/>
              <a:t>Директива на Съвета</a:t>
            </a:r>
            <a:r>
              <a:rPr lang="en-US" sz="1600" b="0" dirty="0" smtClean="0"/>
              <a:t> </a:t>
            </a:r>
            <a:r>
              <a:rPr lang="en-US" sz="1600" b="0" dirty="0">
                <a:hlinkClick r:id="rId2" tooltip="full text of the act"/>
              </a:rPr>
              <a:t>90/314/EEC</a:t>
            </a:r>
            <a:r>
              <a:rPr lang="en-US" sz="1600" b="0" dirty="0"/>
              <a:t> </a:t>
            </a:r>
            <a:r>
              <a:rPr lang="bg-BG" sz="1600" b="0" dirty="0" smtClean="0"/>
              <a:t>от</a:t>
            </a:r>
            <a:r>
              <a:rPr lang="en-US" sz="1600" b="0" dirty="0" smtClean="0"/>
              <a:t> </a:t>
            </a:r>
            <a:r>
              <a:rPr lang="en-US" sz="1600" b="0" dirty="0"/>
              <a:t>13 </a:t>
            </a:r>
            <a:r>
              <a:rPr lang="bg-BG" sz="1600" b="0" dirty="0" smtClean="0"/>
              <a:t>юни</a:t>
            </a:r>
            <a:r>
              <a:rPr lang="en-US" sz="1600" b="0" dirty="0"/>
              <a:t> 1990 </a:t>
            </a:r>
            <a:r>
              <a:rPr lang="bg-BG" sz="1600" b="0" dirty="0" smtClean="0"/>
              <a:t>за пакетно пътуване, пакетни почивки и пакетни обиколки</a:t>
            </a:r>
            <a:endParaRPr lang="en-US" sz="1600" b="0" dirty="0" smtClean="0"/>
          </a:p>
          <a:p>
            <a:r>
              <a:rPr lang="bg-BG" b="0" dirty="0" smtClean="0"/>
              <a:t>Пакетът изисква следните две условия да бъдат налице:</a:t>
            </a:r>
            <a:r>
              <a:rPr lang="bg-BG" b="0" dirty="0"/>
              <a:t> </a:t>
            </a:r>
            <a:r>
              <a:rPr lang="bg-BG" b="0" dirty="0" smtClean="0"/>
              <a:t>предоставената услуга трябва да обхваща период по-дълъг от 24 часа и трябва да се продава на обща цена</a:t>
            </a:r>
            <a:r>
              <a:rPr lang="en-US" b="0" dirty="0" smtClean="0"/>
              <a:t>.</a:t>
            </a:r>
          </a:p>
          <a:p>
            <a:endParaRPr lang="en-US" b="0" dirty="0" smtClean="0"/>
          </a:p>
          <a:p>
            <a:r>
              <a:rPr lang="bg-BG" b="0" dirty="0" smtClean="0"/>
              <a:t>Информация за потребителя</a:t>
            </a:r>
            <a:endParaRPr lang="en-US" b="0" dirty="0" smtClean="0"/>
          </a:p>
          <a:p>
            <a:r>
              <a:rPr lang="bg-BG" b="0" dirty="0" smtClean="0"/>
              <a:t>Промени в договора</a:t>
            </a:r>
            <a:endParaRPr lang="en-US" b="0" dirty="0" smtClean="0"/>
          </a:p>
          <a:p>
            <a:r>
              <a:rPr lang="bg-BG" b="0" dirty="0" smtClean="0"/>
              <a:t>Отмяна или неизпълнение на договора</a:t>
            </a:r>
            <a:endParaRPr lang="en-US" b="0" dirty="0"/>
          </a:p>
        </p:txBody>
      </p:sp>
    </p:spTree>
    <p:extLst>
      <p:ext uri="{BB962C8B-B14F-4D97-AF65-F5344CB8AC3E}">
        <p14:creationId xmlns:p14="http://schemas.microsoft.com/office/powerpoint/2010/main" val="174874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t>Въздушен транспорт</a:t>
            </a:r>
            <a:endParaRPr lang="en-US" dirty="0"/>
          </a:p>
        </p:txBody>
      </p:sp>
      <p:sp>
        <p:nvSpPr>
          <p:cNvPr id="3" name="Content Placeholder 2"/>
          <p:cNvSpPr>
            <a:spLocks noGrp="1"/>
          </p:cNvSpPr>
          <p:nvPr>
            <p:ph idx="1"/>
          </p:nvPr>
        </p:nvSpPr>
        <p:spPr/>
        <p:txBody>
          <a:bodyPr>
            <a:normAutofit fontScale="92500"/>
          </a:bodyPr>
          <a:lstStyle/>
          <a:p>
            <a:r>
              <a:rPr lang="bg-BG" sz="1600" dirty="0" smtClean="0"/>
              <a:t>Регламент</a:t>
            </a:r>
            <a:r>
              <a:rPr lang="en-US" sz="1600" dirty="0" smtClean="0"/>
              <a:t> </a:t>
            </a:r>
            <a:r>
              <a:rPr lang="en-US" sz="1600" dirty="0"/>
              <a:t>(EC) No 261/2004 </a:t>
            </a:r>
            <a:r>
              <a:rPr lang="bg-BG" sz="1600" b="0" dirty="0" smtClean="0"/>
              <a:t>на Европейския парламент и на Съвета от 11 февруари 2004 година за общи правила за обезщетение и помощ на пътниците в случай на отказан достъп на борда и отмяна или закъснение на полети</a:t>
            </a:r>
            <a:endParaRPr lang="en-US" sz="1600" b="0" dirty="0" smtClean="0"/>
          </a:p>
          <a:p>
            <a:endParaRPr lang="en-US" b="0" dirty="0" smtClean="0"/>
          </a:p>
          <a:p>
            <a:r>
              <a:rPr lang="bg-BG" b="0" dirty="0" smtClean="0"/>
              <a:t>Приложен обхват</a:t>
            </a:r>
            <a:endParaRPr lang="en-US" b="0" dirty="0" smtClean="0"/>
          </a:p>
          <a:p>
            <a:r>
              <a:rPr lang="bg-BG" b="0" dirty="0" smtClean="0"/>
              <a:t>Право на обезщетение</a:t>
            </a:r>
            <a:r>
              <a:rPr lang="en-US" b="0" dirty="0" smtClean="0"/>
              <a:t> – </a:t>
            </a:r>
            <a:r>
              <a:rPr lang="bg-BG" b="0" dirty="0" smtClean="0"/>
              <a:t>125</a:t>
            </a:r>
            <a:r>
              <a:rPr lang="en-US" b="0" dirty="0" smtClean="0"/>
              <a:t>-600 </a:t>
            </a:r>
            <a:r>
              <a:rPr lang="bg-BG" b="0" dirty="0" smtClean="0"/>
              <a:t>евро</a:t>
            </a:r>
            <a:r>
              <a:rPr lang="en-US" b="0" dirty="0" smtClean="0"/>
              <a:t> (</a:t>
            </a:r>
            <a:r>
              <a:rPr lang="bg-BG" b="0" dirty="0" smtClean="0"/>
              <a:t>изключения</a:t>
            </a:r>
            <a:r>
              <a:rPr lang="en-US" b="0" dirty="0" smtClean="0"/>
              <a:t> – </a:t>
            </a:r>
            <a:r>
              <a:rPr lang="bg-BG" b="0" dirty="0" smtClean="0"/>
              <a:t>извънредни обстоятелства, 14-дневно предизвестие, предлага се </a:t>
            </a:r>
            <a:r>
              <a:rPr lang="bg-BG" b="0" dirty="0" err="1" smtClean="0"/>
              <a:t>премаршрутиране</a:t>
            </a:r>
            <a:r>
              <a:rPr lang="en-US" b="0" dirty="0" smtClean="0"/>
              <a:t>)</a:t>
            </a:r>
          </a:p>
          <a:p>
            <a:r>
              <a:rPr lang="bg-BG" b="0" dirty="0" smtClean="0"/>
              <a:t>Право да си получим парите обратно или на </a:t>
            </a:r>
            <a:r>
              <a:rPr lang="bg-BG" b="0" dirty="0" err="1" smtClean="0"/>
              <a:t>премаршрутиране</a:t>
            </a:r>
            <a:endParaRPr lang="en-US" b="0" dirty="0" smtClean="0"/>
          </a:p>
          <a:p>
            <a:r>
              <a:rPr lang="bg-BG" b="0" dirty="0" smtClean="0"/>
              <a:t>Право на грижа </a:t>
            </a:r>
            <a:r>
              <a:rPr lang="en-US" b="0" dirty="0" smtClean="0"/>
              <a:t>– </a:t>
            </a:r>
            <a:r>
              <a:rPr lang="bg-BG" b="0" dirty="0" smtClean="0"/>
              <a:t>храна и напитки, телефонни разговори, настаняване и трансфер</a:t>
            </a:r>
            <a:endParaRPr lang="en-US" b="0" dirty="0" smtClean="0"/>
          </a:p>
          <a:p>
            <a:r>
              <a:rPr lang="bg-BG" b="0" dirty="0" smtClean="0"/>
              <a:t>Право на грижа за лица в неравностойно положение</a:t>
            </a:r>
            <a:endParaRPr lang="en-US" dirty="0" smtClean="0"/>
          </a:p>
        </p:txBody>
      </p:sp>
    </p:spTree>
    <p:extLst>
      <p:ext uri="{BB962C8B-B14F-4D97-AF65-F5344CB8AC3E}">
        <p14:creationId xmlns:p14="http://schemas.microsoft.com/office/powerpoint/2010/main" val="453382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g-BG" dirty="0" smtClean="0"/>
              <a:t>транспорт</a:t>
            </a:r>
            <a:r>
              <a:rPr lang="en-US" dirty="0" smtClean="0"/>
              <a:t> – </a:t>
            </a:r>
            <a:r>
              <a:rPr lang="bg-BG" dirty="0" smtClean="0"/>
              <a:t>воден, железопътен и шосеен</a:t>
            </a:r>
            <a:endParaRPr lang="en-US" dirty="0"/>
          </a:p>
        </p:txBody>
      </p:sp>
      <p:sp>
        <p:nvSpPr>
          <p:cNvPr id="3" name="Content Placeholder 2"/>
          <p:cNvSpPr>
            <a:spLocks noGrp="1"/>
          </p:cNvSpPr>
          <p:nvPr>
            <p:ph idx="1"/>
          </p:nvPr>
        </p:nvSpPr>
        <p:spPr/>
        <p:txBody>
          <a:bodyPr>
            <a:normAutofit fontScale="92500" lnSpcReduction="10000"/>
          </a:bodyPr>
          <a:lstStyle/>
          <a:p>
            <a:r>
              <a:rPr lang="bg-BG" sz="1500" dirty="0" smtClean="0"/>
              <a:t>Регламент</a:t>
            </a:r>
            <a:r>
              <a:rPr lang="en-US" sz="1500" dirty="0" smtClean="0"/>
              <a:t> </a:t>
            </a:r>
            <a:r>
              <a:rPr lang="en-US" sz="1500" dirty="0"/>
              <a:t>(EU) No 1177/2010 </a:t>
            </a:r>
            <a:r>
              <a:rPr lang="bg-BG" sz="1500" b="0" dirty="0" smtClean="0"/>
              <a:t>на Европейския парламент и на Съвета от 24 ноември 2010 относно правата на пътниците, ползващи морски или речен транспорт</a:t>
            </a:r>
            <a:r>
              <a:rPr lang="en-US" sz="1500" b="0" dirty="0" smtClean="0"/>
              <a:t>.</a:t>
            </a:r>
          </a:p>
          <a:p>
            <a:r>
              <a:rPr lang="bg-BG" sz="1500" dirty="0"/>
              <a:t>Регламент</a:t>
            </a:r>
            <a:r>
              <a:rPr lang="en-US" sz="1500" dirty="0" smtClean="0"/>
              <a:t> </a:t>
            </a:r>
            <a:r>
              <a:rPr lang="en-US" sz="1500" dirty="0"/>
              <a:t>(EU) No 181/2011 </a:t>
            </a:r>
            <a:r>
              <a:rPr lang="bg-BG" sz="1500" b="0" dirty="0"/>
              <a:t>на Европейския парламент и на Съвета от </a:t>
            </a:r>
            <a:r>
              <a:rPr lang="bg-BG" sz="1500" b="0" dirty="0" smtClean="0"/>
              <a:t>16 февруари 2011 относно правата на пътниците, ползващи автобуси</a:t>
            </a:r>
            <a:r>
              <a:rPr lang="en-US" sz="1500" b="0" dirty="0" smtClean="0"/>
              <a:t>.</a:t>
            </a:r>
          </a:p>
          <a:p>
            <a:r>
              <a:rPr lang="bg-BG" sz="1600" dirty="0"/>
              <a:t>Регламент</a:t>
            </a:r>
            <a:r>
              <a:rPr lang="en-US" sz="1600" dirty="0" smtClean="0"/>
              <a:t> (EC) No 1371/2007 </a:t>
            </a:r>
            <a:r>
              <a:rPr lang="bg-BG" sz="1600" b="0" dirty="0"/>
              <a:t>на Европейския парламент и на Съвета от </a:t>
            </a:r>
            <a:r>
              <a:rPr lang="bg-BG" sz="1600" b="0" dirty="0" smtClean="0"/>
              <a:t> 23 октомври 2007 за правата и задълженията на пътниците, ползващи влак</a:t>
            </a:r>
            <a:endParaRPr lang="en-US" sz="1500" b="0" dirty="0" smtClean="0"/>
          </a:p>
          <a:p>
            <a:endParaRPr lang="en-US" b="0" dirty="0" smtClean="0"/>
          </a:p>
          <a:p>
            <a:r>
              <a:rPr lang="bg-BG" b="0" dirty="0" smtClean="0"/>
              <a:t>Права на хората с увреждания или с ограничена подвижност</a:t>
            </a:r>
            <a:endParaRPr lang="en-US" b="0" dirty="0" smtClean="0"/>
          </a:p>
          <a:p>
            <a:r>
              <a:rPr lang="bg-BG" b="0" dirty="0" smtClean="0"/>
              <a:t>Права в случай на прекъснато пътуване</a:t>
            </a:r>
            <a:endParaRPr lang="en-US" b="0" dirty="0" smtClean="0"/>
          </a:p>
          <a:p>
            <a:r>
              <a:rPr lang="bg-BG" b="0" dirty="0" smtClean="0"/>
              <a:t>Право на </a:t>
            </a:r>
            <a:r>
              <a:rPr lang="bg-BG" b="0" dirty="0" err="1" smtClean="0"/>
              <a:t>премаршрутиране</a:t>
            </a:r>
            <a:r>
              <a:rPr lang="bg-BG" b="0" dirty="0" smtClean="0"/>
              <a:t> и обезщетение</a:t>
            </a:r>
            <a:endParaRPr lang="en-US" b="0" dirty="0" smtClean="0"/>
          </a:p>
          <a:p>
            <a:r>
              <a:rPr lang="bg-BG" b="0" dirty="0" smtClean="0"/>
              <a:t>Право на </a:t>
            </a:r>
            <a:r>
              <a:rPr lang="bg-BG" b="0" dirty="0" err="1" smtClean="0"/>
              <a:t>обезещетение</a:t>
            </a:r>
            <a:r>
              <a:rPr lang="en-US" b="0" dirty="0" smtClean="0"/>
              <a:t> – 25 </a:t>
            </a:r>
            <a:r>
              <a:rPr lang="bg-BG" b="0" dirty="0" smtClean="0"/>
              <a:t>до</a:t>
            </a:r>
            <a:r>
              <a:rPr lang="en-US" b="0" dirty="0" smtClean="0"/>
              <a:t> 50% </a:t>
            </a:r>
            <a:r>
              <a:rPr lang="bg-BG" b="0" dirty="0" smtClean="0"/>
              <a:t>от цената на билета</a:t>
            </a:r>
            <a:endParaRPr lang="en-US" b="0" dirty="0" smtClean="0"/>
          </a:p>
          <a:p>
            <a:r>
              <a:rPr lang="bg-BG" b="0" dirty="0" smtClean="0"/>
              <a:t>Механизъм за разглеждане на жалби</a:t>
            </a:r>
            <a:endParaRPr lang="en-US" b="0" dirty="0" smtClean="0"/>
          </a:p>
          <a:p>
            <a:r>
              <a:rPr lang="bg-BG" b="0" dirty="0" smtClean="0"/>
              <a:t>Независими контролни органи</a:t>
            </a:r>
            <a:endParaRPr lang="en-US" b="0" dirty="0" smtClean="0"/>
          </a:p>
        </p:txBody>
      </p:sp>
    </p:spTree>
    <p:extLst>
      <p:ext uri="{BB962C8B-B14F-4D97-AF65-F5344CB8AC3E}">
        <p14:creationId xmlns:p14="http://schemas.microsoft.com/office/powerpoint/2010/main" val="21630485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162800" cy="1371600"/>
          </a:xfrm>
        </p:spPr>
        <p:txBody>
          <a:bodyPr>
            <a:normAutofit fontScale="90000"/>
          </a:bodyPr>
          <a:lstStyle/>
          <a:p>
            <a:r>
              <a:rPr lang="bg-BG" b="1" dirty="0" smtClean="0"/>
              <a:t>Цени стоките, предлагани на потребителите</a:t>
            </a:r>
            <a:endParaRPr lang="en-US" dirty="0"/>
          </a:p>
        </p:txBody>
      </p:sp>
      <p:sp>
        <p:nvSpPr>
          <p:cNvPr id="3" name="Content Placeholder 2"/>
          <p:cNvSpPr>
            <a:spLocks noGrp="1"/>
          </p:cNvSpPr>
          <p:nvPr>
            <p:ph idx="1"/>
          </p:nvPr>
        </p:nvSpPr>
        <p:spPr/>
        <p:txBody>
          <a:bodyPr>
            <a:normAutofit lnSpcReduction="10000"/>
          </a:bodyPr>
          <a:lstStyle/>
          <a:p>
            <a:r>
              <a:rPr lang="bg-BG" sz="1600" dirty="0" smtClean="0"/>
              <a:t>Директива</a:t>
            </a:r>
            <a:r>
              <a:rPr lang="en-US" sz="1600" dirty="0" smtClean="0"/>
              <a:t> </a:t>
            </a:r>
            <a:r>
              <a:rPr lang="en-US" sz="1600" dirty="0"/>
              <a:t>98/6/EC </a:t>
            </a:r>
            <a:r>
              <a:rPr lang="bg-BG" sz="1600" b="0" dirty="0" smtClean="0"/>
              <a:t>на Европейския парламент и на Съвета от 16 февруари 1998 година за защита на потребителите при обозначаване на цените на стоките, предлагани на потребителите</a:t>
            </a:r>
            <a:endParaRPr lang="en-US" sz="1600" b="0" dirty="0" smtClean="0"/>
          </a:p>
          <a:p>
            <a:endParaRPr lang="en-US" b="0" dirty="0" smtClean="0"/>
          </a:p>
          <a:p>
            <a:r>
              <a:rPr lang="bg-BG" b="0" dirty="0" smtClean="0"/>
              <a:t>Продажната цена и цената за единица мярка трябва да бъдат посочени точно и ясно и да не подвеждат потребителите</a:t>
            </a:r>
            <a:endParaRPr lang="en-US" b="0" dirty="0" smtClean="0"/>
          </a:p>
          <a:p>
            <a:endParaRPr lang="en-US" b="0" dirty="0" smtClean="0"/>
          </a:p>
          <a:p>
            <a:r>
              <a:rPr lang="bg-BG" b="0" dirty="0" smtClean="0"/>
              <a:t>Цената за единица не трябва да се посочва, ако тя съвпада с продажната цена</a:t>
            </a:r>
            <a:r>
              <a:rPr lang="en-US" b="0" dirty="0" smtClean="0"/>
              <a:t>.</a:t>
            </a:r>
          </a:p>
          <a:p>
            <a:endParaRPr lang="en-US" b="0" dirty="0" smtClean="0"/>
          </a:p>
          <a:p>
            <a:r>
              <a:rPr lang="bg-BG" b="0" dirty="0" smtClean="0"/>
              <a:t>За стоките, продаване насипно, трябва да бъде обозначена само цената за единица мярка</a:t>
            </a:r>
            <a:r>
              <a:rPr lang="en-US" b="0" dirty="0" smtClean="0"/>
              <a:t>.</a:t>
            </a:r>
            <a:endParaRPr lang="en-US" b="0" dirty="0"/>
          </a:p>
        </p:txBody>
      </p:sp>
    </p:spTree>
    <p:extLst>
      <p:ext uri="{BB962C8B-B14F-4D97-AF65-F5344CB8AC3E}">
        <p14:creationId xmlns:p14="http://schemas.microsoft.com/office/powerpoint/2010/main" val="23634101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t>Етикетиране на стоките</a:t>
            </a:r>
            <a:endParaRPr lang="en-US" dirty="0"/>
          </a:p>
        </p:txBody>
      </p:sp>
      <p:sp>
        <p:nvSpPr>
          <p:cNvPr id="4" name="Content Placeholder 3"/>
          <p:cNvSpPr>
            <a:spLocks noGrp="1"/>
          </p:cNvSpPr>
          <p:nvPr>
            <p:ph sz="half" idx="1"/>
          </p:nvPr>
        </p:nvSpPr>
        <p:spPr/>
        <p:txBody>
          <a:bodyPr>
            <a:normAutofit fontScale="55000" lnSpcReduction="20000"/>
          </a:bodyPr>
          <a:lstStyle/>
          <a:p>
            <a:pPr marL="457200" indent="-457200">
              <a:buFont typeface="Arial" pitchFamily="34" charset="0"/>
              <a:buChar char="•"/>
            </a:pPr>
            <a:r>
              <a:rPr lang="bg-BG" b="0" dirty="0" smtClean="0"/>
              <a:t>Текстилни продукти</a:t>
            </a:r>
            <a:r>
              <a:rPr lang="en-US" b="0" dirty="0" smtClean="0"/>
              <a:t>: </a:t>
            </a:r>
            <a:r>
              <a:rPr lang="bg-BG" b="0" dirty="0" smtClean="0"/>
              <a:t>наименование на влакното и етикет</a:t>
            </a:r>
            <a:endParaRPr lang="en-US" b="0" dirty="0"/>
          </a:p>
          <a:p>
            <a:pPr marL="457200" indent="-457200">
              <a:buFont typeface="Arial" pitchFamily="34" charset="0"/>
              <a:buChar char="•"/>
            </a:pPr>
            <a:r>
              <a:rPr lang="bg-BG" b="0" dirty="0" smtClean="0"/>
              <a:t>Етикетиране на обувки</a:t>
            </a:r>
            <a:endParaRPr lang="en-US" b="0" dirty="0"/>
          </a:p>
          <a:p>
            <a:pPr marL="457200" indent="-457200">
              <a:buFont typeface="Arial" pitchFamily="34" charset="0"/>
              <a:buChar char="•"/>
            </a:pPr>
            <a:r>
              <a:rPr lang="bg-BG" b="0" dirty="0" smtClean="0"/>
              <a:t>Козметични продукти</a:t>
            </a:r>
            <a:endParaRPr lang="en-US" b="0" dirty="0"/>
          </a:p>
          <a:p>
            <a:pPr marL="457200" indent="-457200">
              <a:buFont typeface="Arial" pitchFamily="34" charset="0"/>
              <a:buChar char="•"/>
            </a:pPr>
            <a:r>
              <a:rPr lang="bg-BG" b="0" dirty="0" smtClean="0"/>
              <a:t>Информация за разход на гориво и въглеродни емисии на новите коли</a:t>
            </a:r>
            <a:endParaRPr lang="en-US" b="0" dirty="0"/>
          </a:p>
        </p:txBody>
      </p:sp>
      <p:sp>
        <p:nvSpPr>
          <p:cNvPr id="5" name="Content Placeholder 4"/>
          <p:cNvSpPr>
            <a:spLocks noGrp="1"/>
          </p:cNvSpPr>
          <p:nvPr>
            <p:ph sz="half" idx="2"/>
          </p:nvPr>
        </p:nvSpPr>
        <p:spPr/>
        <p:txBody>
          <a:bodyPr>
            <a:normAutofit fontScale="55000" lnSpcReduction="20000"/>
          </a:bodyPr>
          <a:lstStyle/>
          <a:p>
            <a:r>
              <a:rPr lang="bg-BG" dirty="0" err="1" smtClean="0"/>
              <a:t>Екоетикет</a:t>
            </a:r>
            <a:endParaRPr lang="en-US" dirty="0"/>
          </a:p>
          <a:p>
            <a:r>
              <a:rPr lang="bg-BG" sz="1900" b="0" dirty="0" smtClean="0"/>
              <a:t>Регламент</a:t>
            </a:r>
            <a:r>
              <a:rPr lang="en-US" sz="1900" b="0" dirty="0" smtClean="0"/>
              <a:t> </a:t>
            </a:r>
            <a:r>
              <a:rPr lang="en-US" sz="1900" b="0" dirty="0"/>
              <a:t>(EC) No 66/2010 </a:t>
            </a:r>
            <a:r>
              <a:rPr lang="bg-BG" sz="1900" b="0" dirty="0" smtClean="0"/>
              <a:t>от 2009 за Евро </a:t>
            </a:r>
            <a:r>
              <a:rPr lang="bg-BG" sz="1900" b="0" dirty="0" err="1" smtClean="0"/>
              <a:t>еко</a:t>
            </a:r>
            <a:r>
              <a:rPr lang="bg-BG" sz="1900" b="0" dirty="0" smtClean="0"/>
              <a:t> етикет</a:t>
            </a:r>
            <a:endParaRPr lang="en-US" sz="1900" b="0" dirty="0" smtClean="0"/>
          </a:p>
          <a:p>
            <a:r>
              <a:rPr lang="bg-BG" b="0" dirty="0" smtClean="0"/>
              <a:t>Еко етикетирането в ЕС може да бъде осъществено за стоки и услуги, които имат по-малко влияние върху природата от други стоки в същата група. Изискванията за етикетиране се разграничават като се използват научни данни като цяло за трайността на стоката, производството на стоката или нейното изхвърляне</a:t>
            </a:r>
            <a:r>
              <a:rPr lang="en-US" b="0" dirty="0" smtClean="0"/>
              <a:t>.</a:t>
            </a:r>
            <a:endParaRPr lang="en-US" b="0" dirty="0"/>
          </a:p>
          <a:p>
            <a:r>
              <a:rPr lang="bg-BG" b="0" dirty="0" smtClean="0"/>
              <a:t>Етикетът може да бъде поставен на всички стоки и услуги</a:t>
            </a:r>
            <a:r>
              <a:rPr lang="en-US" b="0" dirty="0" smtClean="0"/>
              <a:t>.</a:t>
            </a:r>
            <a:endParaRPr lang="en-US" b="0" dirty="0"/>
          </a:p>
          <a:p>
            <a:endParaRPr lang="en-US" b="0" dirty="0"/>
          </a:p>
        </p:txBody>
      </p:sp>
    </p:spTree>
    <p:extLst>
      <p:ext uri="{BB962C8B-B14F-4D97-AF65-F5344CB8AC3E}">
        <p14:creationId xmlns:p14="http://schemas.microsoft.com/office/powerpoint/2010/main" val="4249757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t>
            </a:r>
            <a:r>
              <a:rPr lang="bg-BG" dirty="0" smtClean="0"/>
              <a:t>въведение</a:t>
            </a:r>
            <a:endParaRPr lang="en-US" dirty="0"/>
          </a:p>
        </p:txBody>
      </p:sp>
      <p:sp>
        <p:nvSpPr>
          <p:cNvPr id="3" name="Content Placeholder 2"/>
          <p:cNvSpPr>
            <a:spLocks noGrp="1"/>
          </p:cNvSpPr>
          <p:nvPr>
            <p:ph idx="1"/>
          </p:nvPr>
        </p:nvSpPr>
        <p:spPr/>
        <p:txBody>
          <a:bodyPr>
            <a:normAutofit/>
          </a:bodyPr>
          <a:lstStyle/>
          <a:p>
            <a:r>
              <a:rPr lang="bg-BG" b="0" dirty="0" smtClean="0"/>
              <a:t>Законодателството на ЕС за защита на потребителите е започнало от средата на 70-те години на 20 век</a:t>
            </a:r>
            <a:endParaRPr lang="en-US" b="0" dirty="0" smtClean="0"/>
          </a:p>
          <a:p>
            <a:endParaRPr lang="en-US" b="0" dirty="0"/>
          </a:p>
          <a:p>
            <a:r>
              <a:rPr lang="bg-BG" b="0" dirty="0" smtClean="0"/>
              <a:t>Цели се запазване здравето, безопасността и интересите на потребителите, така както е определено в чл. 169 от Договора за функциониране на Европейския съюз</a:t>
            </a:r>
            <a:endParaRPr lang="en-US" b="0" dirty="0" smtClean="0"/>
          </a:p>
          <a:p>
            <a:endParaRPr lang="en-US" b="0" dirty="0"/>
          </a:p>
          <a:p>
            <a:r>
              <a:rPr lang="bg-BG" b="0" dirty="0" smtClean="0"/>
              <a:t>Потребителската политика представя правото на потребителите на информация и образование, и право да се организират, за да защитават своите интереси</a:t>
            </a:r>
            <a:endParaRPr lang="en-US" b="0" dirty="0"/>
          </a:p>
          <a:p>
            <a:endParaRPr lang="en-US" dirty="0"/>
          </a:p>
        </p:txBody>
      </p:sp>
    </p:spTree>
    <p:extLst>
      <p:ext uri="{BB962C8B-B14F-4D97-AF65-F5344CB8AC3E}">
        <p14:creationId xmlns:p14="http://schemas.microsoft.com/office/powerpoint/2010/main" val="39367430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заключение</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endParaRPr lang="en-US" b="0" dirty="0" smtClean="0"/>
          </a:p>
          <a:p>
            <a:pPr marL="342900" indent="-342900">
              <a:buFont typeface="Arial" pitchFamily="34" charset="0"/>
              <a:buChar char="•"/>
            </a:pPr>
            <a:r>
              <a:rPr lang="bg-BG" b="0" dirty="0" smtClean="0"/>
              <a:t>Информация за потребителите</a:t>
            </a:r>
            <a:endParaRPr lang="en-US" b="0" dirty="0"/>
          </a:p>
          <a:p>
            <a:pPr marL="342900" indent="-342900">
              <a:buFont typeface="Arial" pitchFamily="34" charset="0"/>
              <a:buChar char="•"/>
            </a:pPr>
            <a:endParaRPr lang="en-US" b="0" dirty="0"/>
          </a:p>
          <a:p>
            <a:pPr marL="342900" indent="-342900">
              <a:buFont typeface="Arial" pitchFamily="34" charset="0"/>
              <a:buChar char="•"/>
            </a:pPr>
            <a:r>
              <a:rPr lang="bg-BG" b="0" dirty="0" smtClean="0"/>
              <a:t>Безопасност за </a:t>
            </a:r>
            <a:r>
              <a:rPr lang="bg-BG" b="0" dirty="0" err="1" smtClean="0"/>
              <a:t>потребиелите</a:t>
            </a:r>
            <a:endParaRPr lang="en-US" b="0" dirty="0"/>
          </a:p>
          <a:p>
            <a:pPr marL="342900" indent="-342900">
              <a:buFont typeface="Arial" pitchFamily="34" charset="0"/>
              <a:buChar char="•"/>
            </a:pPr>
            <a:endParaRPr lang="en-US" b="0" dirty="0"/>
          </a:p>
          <a:p>
            <a:pPr marL="342900" indent="-342900">
              <a:buFont typeface="Arial" pitchFamily="34" charset="0"/>
              <a:buChar char="•"/>
            </a:pPr>
            <a:r>
              <a:rPr lang="bg-BG" b="0" dirty="0" smtClean="0"/>
              <a:t>Защита на икономическите интереси на потребителите</a:t>
            </a:r>
            <a:endParaRPr lang="en-US" b="0" dirty="0"/>
          </a:p>
          <a:p>
            <a:pPr marL="342900" indent="-342900">
              <a:buFont typeface="Arial" pitchFamily="34" charset="0"/>
              <a:buChar char="•"/>
            </a:pPr>
            <a:endParaRPr lang="en-US" b="0" dirty="0"/>
          </a:p>
          <a:p>
            <a:pPr marL="342900" indent="-342900">
              <a:buFont typeface="Arial" pitchFamily="34" charset="0"/>
              <a:buChar char="•"/>
            </a:pPr>
            <a:r>
              <a:rPr lang="bg-BG" b="0" dirty="0" smtClean="0"/>
              <a:t>Етикетиране на стоките</a:t>
            </a:r>
            <a:endParaRPr lang="en-US" b="0" dirty="0"/>
          </a:p>
          <a:p>
            <a:endParaRPr lang="en-US" dirty="0"/>
          </a:p>
        </p:txBody>
      </p:sp>
    </p:spTree>
    <p:extLst>
      <p:ext uri="{BB962C8B-B14F-4D97-AF65-F5344CB8AC3E}">
        <p14:creationId xmlns:p14="http://schemas.microsoft.com/office/powerpoint/2010/main" val="42226247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6102991" cy="1371600"/>
          </a:xfrm>
        </p:spPr>
        <p:txBody>
          <a:bodyPr/>
          <a:lstStyle/>
          <a:p>
            <a:r>
              <a:rPr lang="bg-BG" dirty="0" smtClean="0"/>
              <a:t>предизвикателства</a:t>
            </a:r>
            <a:endParaRPr lang="en-US" dirty="0"/>
          </a:p>
        </p:txBody>
      </p:sp>
      <p:sp>
        <p:nvSpPr>
          <p:cNvPr id="3" name="Content Placeholder 2"/>
          <p:cNvSpPr>
            <a:spLocks noGrp="1"/>
          </p:cNvSpPr>
          <p:nvPr>
            <p:ph idx="1"/>
          </p:nvPr>
        </p:nvSpPr>
        <p:spPr/>
        <p:txBody>
          <a:bodyPr>
            <a:normAutofit/>
          </a:bodyPr>
          <a:lstStyle/>
          <a:p>
            <a:endParaRPr lang="en-US" b="0" dirty="0" smtClean="0"/>
          </a:p>
          <a:p>
            <a:r>
              <a:rPr lang="bg-BG" b="0" dirty="0" smtClean="0"/>
              <a:t>Настоящите предизвикателства за защита на потребителите включват отварянето на пълния потенциал на вътрешния пазар, включително и онлайн пазара, за всички граждани, като се премахнат пречките и се увеличи доверието на потребителите при трансграничното пазаруване</a:t>
            </a:r>
            <a:r>
              <a:rPr lang="en-US" b="0" dirty="0" smtClean="0"/>
              <a:t>.</a:t>
            </a:r>
            <a:endParaRPr lang="en-US" b="0" dirty="0"/>
          </a:p>
          <a:p>
            <a:endParaRPr lang="en-US" b="0" dirty="0" smtClean="0"/>
          </a:p>
          <a:p>
            <a:r>
              <a:rPr lang="bg-BG" b="0" dirty="0" smtClean="0"/>
              <a:t>Европейското законодателство за защита на потребителите играе ключова роля, за да се преодолеят препятствията за развитието на вътрешния пазар</a:t>
            </a:r>
            <a:r>
              <a:rPr lang="en-US" b="0" dirty="0" smtClean="0"/>
              <a:t>.</a:t>
            </a:r>
            <a:endParaRPr lang="en-US" b="0" dirty="0"/>
          </a:p>
          <a:p>
            <a:endParaRPr lang="en-US" dirty="0"/>
          </a:p>
        </p:txBody>
      </p:sp>
    </p:spTree>
    <p:extLst>
      <p:ext uri="{BB962C8B-B14F-4D97-AF65-F5344CB8AC3E}">
        <p14:creationId xmlns:p14="http://schemas.microsoft.com/office/powerpoint/2010/main" val="30641864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normAutofit fontScale="92500"/>
          </a:bodyPr>
          <a:lstStyle/>
          <a:p>
            <a:r>
              <a:rPr lang="bg-BG" dirty="0" smtClean="0"/>
              <a:t>Игнат Арсенов</a:t>
            </a:r>
            <a:r>
              <a:rPr lang="en-US" dirty="0" smtClean="0"/>
              <a:t> </a:t>
            </a:r>
            <a:r>
              <a:rPr lang="bg-BG" dirty="0" smtClean="0"/>
              <a:t>– Директор на ЕПЦ България, </a:t>
            </a:r>
            <a:r>
              <a:rPr lang="en-US" dirty="0" smtClean="0">
                <a:hlinkClick r:id="rId2"/>
              </a:rPr>
              <a:t>i.arsenov@ecc.bg</a:t>
            </a:r>
            <a:r>
              <a:rPr lang="en-US" dirty="0" smtClean="0"/>
              <a:t> , +359 2 986 76 72</a:t>
            </a:r>
            <a:endParaRPr lang="en-US" dirty="0"/>
          </a:p>
        </p:txBody>
      </p:sp>
      <p:sp>
        <p:nvSpPr>
          <p:cNvPr id="4" name="Title 3"/>
          <p:cNvSpPr>
            <a:spLocks noGrp="1"/>
          </p:cNvSpPr>
          <p:nvPr>
            <p:ph type="title"/>
          </p:nvPr>
        </p:nvSpPr>
        <p:spPr/>
        <p:txBody>
          <a:bodyPr>
            <a:normAutofit/>
          </a:bodyPr>
          <a:lstStyle/>
          <a:p>
            <a:r>
              <a:rPr lang="bg-BG" dirty="0" smtClean="0"/>
              <a:t>Благодаря за вниманието!</a:t>
            </a:r>
            <a:endParaRPr lang="en-US" dirty="0"/>
          </a:p>
        </p:txBody>
      </p:sp>
      <p:pic>
        <p:nvPicPr>
          <p:cNvPr id="1026" name="Picture 2" descr="choose a sector"/>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9384" b="938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887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II. </a:t>
            </a:r>
            <a:r>
              <a:rPr lang="bg-BG" dirty="0" smtClean="0"/>
              <a:t>Информация за потребителите</a:t>
            </a:r>
            <a:endParaRPr lang="en-US" dirty="0"/>
          </a:p>
        </p:txBody>
      </p:sp>
      <p:sp>
        <p:nvSpPr>
          <p:cNvPr id="3" name="Content Placeholder 2"/>
          <p:cNvSpPr>
            <a:spLocks noGrp="1"/>
          </p:cNvSpPr>
          <p:nvPr>
            <p:ph idx="1"/>
          </p:nvPr>
        </p:nvSpPr>
        <p:spPr/>
        <p:txBody>
          <a:bodyPr>
            <a:normAutofit/>
          </a:bodyPr>
          <a:lstStyle/>
          <a:p>
            <a:r>
              <a:rPr lang="bg-BG" b="0" dirty="0" smtClean="0"/>
              <a:t>ИНФОРМАЦИОННИ МРЕЖИ</a:t>
            </a:r>
            <a:endParaRPr lang="en-US" b="0" dirty="0" smtClean="0"/>
          </a:p>
          <a:p>
            <a:endParaRPr lang="en-US" b="0" dirty="0"/>
          </a:p>
          <a:p>
            <a:r>
              <a:rPr lang="bg-BG" sz="1800" b="0" dirty="0" smtClean="0"/>
              <a:t>Класифициране на потребителските жалби и запитвания</a:t>
            </a:r>
          </a:p>
          <a:p>
            <a:r>
              <a:rPr lang="bg-BG" sz="1800" b="0" dirty="0" smtClean="0"/>
              <a:t>Наблюдение на резултатите за потребителите от Единния пазар</a:t>
            </a:r>
          </a:p>
          <a:p>
            <a:r>
              <a:rPr lang="bg-BG" sz="1800" b="0" dirty="0" smtClean="0"/>
              <a:t>Мрежа от Европейски потребителски центрове</a:t>
            </a:r>
          </a:p>
          <a:p>
            <a:r>
              <a:rPr lang="bg-BG" sz="1800" b="0" dirty="0" smtClean="0"/>
              <a:t>Безопасност на стоките: общи правила</a:t>
            </a:r>
          </a:p>
          <a:p>
            <a:r>
              <a:rPr lang="bg-BG" sz="1800" b="0" dirty="0" smtClean="0"/>
              <a:t>Безопасност на храните</a:t>
            </a:r>
          </a:p>
          <a:p>
            <a:r>
              <a:rPr lang="bg-BG" sz="1800" b="0" dirty="0" smtClean="0"/>
              <a:t>Система за решаване на спорове </a:t>
            </a:r>
            <a:r>
              <a:rPr lang="en-US" sz="1800" b="0" dirty="0" smtClean="0"/>
              <a:t>(</a:t>
            </a:r>
            <a:r>
              <a:rPr lang="en-US" sz="1800" b="0" dirty="0"/>
              <a:t>SOLVIT network)</a:t>
            </a:r>
          </a:p>
          <a:p>
            <a:r>
              <a:rPr lang="bg-BG" sz="1800" b="0" dirty="0" smtClean="0"/>
              <a:t>Европейска правосъдна мрежа по граждански и търговски въпроси</a:t>
            </a:r>
            <a:endParaRPr lang="en-US" sz="1800" b="0" dirty="0"/>
          </a:p>
        </p:txBody>
      </p:sp>
    </p:spTree>
    <p:extLst>
      <p:ext uri="{BB962C8B-B14F-4D97-AF65-F5344CB8AC3E}">
        <p14:creationId xmlns:p14="http://schemas.microsoft.com/office/powerpoint/2010/main" val="2917371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Информация за потребителите</a:t>
            </a:r>
            <a:endParaRPr lang="en-US" dirty="0"/>
          </a:p>
        </p:txBody>
      </p:sp>
      <p:sp>
        <p:nvSpPr>
          <p:cNvPr id="3" name="Content Placeholder 2"/>
          <p:cNvSpPr>
            <a:spLocks noGrp="1"/>
          </p:cNvSpPr>
          <p:nvPr>
            <p:ph idx="1"/>
          </p:nvPr>
        </p:nvSpPr>
        <p:spPr/>
        <p:txBody>
          <a:bodyPr/>
          <a:lstStyle/>
          <a:p>
            <a:r>
              <a:rPr lang="bg-BG" dirty="0" smtClean="0"/>
              <a:t>Нелоялни търговски практики </a:t>
            </a:r>
          </a:p>
          <a:p>
            <a:r>
              <a:rPr lang="en-US" dirty="0" smtClean="0"/>
              <a:t>Unfair </a:t>
            </a:r>
            <a:r>
              <a:rPr lang="en-US" dirty="0"/>
              <a:t>Commercial </a:t>
            </a:r>
            <a:r>
              <a:rPr lang="en-US" dirty="0" smtClean="0"/>
              <a:t>Practices (UCP)</a:t>
            </a:r>
            <a:endParaRPr lang="en-US" dirty="0"/>
          </a:p>
          <a:p>
            <a:r>
              <a:rPr lang="bg-BG" sz="1600" b="0" dirty="0" smtClean="0"/>
              <a:t>Директива</a:t>
            </a:r>
            <a:r>
              <a:rPr lang="en-US" sz="1600" b="0" dirty="0" smtClean="0"/>
              <a:t> </a:t>
            </a:r>
            <a:r>
              <a:rPr lang="en-US" sz="1600" b="0" dirty="0">
                <a:hlinkClick r:id="rId2" tooltip="full text of the act"/>
              </a:rPr>
              <a:t>2005/29/EC</a:t>
            </a:r>
            <a:r>
              <a:rPr lang="en-US" sz="1600" b="0" dirty="0"/>
              <a:t> </a:t>
            </a:r>
            <a:r>
              <a:rPr lang="bg-BG" sz="1600" b="0" dirty="0" smtClean="0"/>
              <a:t>от</a:t>
            </a:r>
            <a:r>
              <a:rPr lang="en-US" sz="1600" b="0" dirty="0" smtClean="0"/>
              <a:t> </a:t>
            </a:r>
            <a:r>
              <a:rPr lang="en-US" sz="1600" b="0" dirty="0"/>
              <a:t>11 </a:t>
            </a:r>
            <a:r>
              <a:rPr lang="bg-BG" sz="1600" b="0" dirty="0" smtClean="0"/>
              <a:t>май</a:t>
            </a:r>
            <a:r>
              <a:rPr lang="en-US" sz="1600" b="0" dirty="0"/>
              <a:t> </a:t>
            </a:r>
            <a:r>
              <a:rPr lang="en-US" sz="1600" b="0" dirty="0" smtClean="0"/>
              <a:t>2005</a:t>
            </a:r>
            <a:r>
              <a:rPr lang="bg-BG" sz="1600" b="0" dirty="0" smtClean="0"/>
              <a:t> относно нелоялни търговски практики от търговец към потребители във вътрешния пазар и изменяща Директиви</a:t>
            </a:r>
            <a:r>
              <a:rPr lang="en-US" sz="1600" b="0" dirty="0" smtClean="0"/>
              <a:t> </a:t>
            </a:r>
            <a:r>
              <a:rPr lang="en-US" sz="1600" b="0" dirty="0"/>
              <a:t>84/450/EEC, 97/7/EC, 98/27/EC </a:t>
            </a:r>
            <a:r>
              <a:rPr lang="bg-BG" sz="1600" b="0" dirty="0" smtClean="0"/>
              <a:t>и</a:t>
            </a:r>
            <a:r>
              <a:rPr lang="en-US" sz="1600" b="0" dirty="0" smtClean="0"/>
              <a:t> </a:t>
            </a:r>
            <a:r>
              <a:rPr lang="en-US" sz="1600" b="0" dirty="0"/>
              <a:t>2002/65/EC </a:t>
            </a:r>
            <a:r>
              <a:rPr lang="bg-BG" sz="1600" b="0" dirty="0" smtClean="0"/>
              <a:t>и Регламент</a:t>
            </a:r>
            <a:r>
              <a:rPr lang="en-US" sz="1600" b="0" dirty="0" smtClean="0"/>
              <a:t> </a:t>
            </a:r>
            <a:r>
              <a:rPr lang="en-US" sz="1600" b="0" dirty="0"/>
              <a:t>(EC) No 2006/2004</a:t>
            </a:r>
          </a:p>
          <a:p>
            <a:r>
              <a:rPr lang="bg-BG" sz="1600" b="0" dirty="0" smtClean="0"/>
              <a:t>Тази Директива въвежда понятието нелоялни търговски практики, които са забранени в Европейския съюз</a:t>
            </a:r>
            <a:endParaRPr lang="en-US" sz="1600" b="0" dirty="0" smtClean="0"/>
          </a:p>
          <a:p>
            <a:endParaRPr lang="en-US" sz="1600" b="0" dirty="0" smtClean="0"/>
          </a:p>
          <a:p>
            <a:r>
              <a:rPr lang="bg-BG" sz="1600" b="0" dirty="0" smtClean="0"/>
              <a:t>Нелоялни търговски практики са тези, които</a:t>
            </a:r>
            <a:r>
              <a:rPr lang="en-US" sz="1600" b="0" dirty="0" smtClean="0"/>
              <a:t>:</a:t>
            </a:r>
            <a:endParaRPr lang="en-US" sz="1600" b="0" dirty="0"/>
          </a:p>
          <a:p>
            <a:pPr marL="285750" indent="-285750">
              <a:buFont typeface="Arial" pitchFamily="34" charset="0"/>
              <a:buChar char="•"/>
            </a:pPr>
            <a:r>
              <a:rPr lang="bg-BG" sz="1600" b="0" dirty="0" smtClean="0"/>
              <a:t>Не съответстват на принципа на добросъвестност и професионална компетентност – последна съдебна практика на </a:t>
            </a:r>
            <a:r>
              <a:rPr lang="en-US" sz="1600" b="0" dirty="0" smtClean="0"/>
              <a:t>ECJ;</a:t>
            </a:r>
            <a:endParaRPr lang="en-US" sz="1600" b="0" dirty="0"/>
          </a:p>
          <a:p>
            <a:pPr marL="285750" indent="-285750">
              <a:buFont typeface="Arial" pitchFamily="34" charset="0"/>
              <a:buChar char="•"/>
            </a:pPr>
            <a:r>
              <a:rPr lang="bg-BG" sz="1600" b="0" dirty="0" smtClean="0"/>
              <a:t>Може да окажат влияние на решението на потребителя да сключи определена сделка</a:t>
            </a:r>
            <a:endParaRPr lang="en-US" sz="1600" b="0" dirty="0" smtClean="0"/>
          </a:p>
          <a:p>
            <a:endParaRPr lang="en-US" sz="1600" dirty="0" smtClean="0"/>
          </a:p>
          <a:p>
            <a:endParaRPr lang="en-US" sz="1600" dirty="0"/>
          </a:p>
        </p:txBody>
      </p:sp>
    </p:spTree>
    <p:extLst>
      <p:ext uri="{BB962C8B-B14F-4D97-AF65-F5344CB8AC3E}">
        <p14:creationId xmlns:p14="http://schemas.microsoft.com/office/powerpoint/2010/main" val="3133277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a:t>
            </a:r>
            <a:r>
              <a:rPr lang="en-US" dirty="0" err="1"/>
              <a:t>C</a:t>
            </a:r>
            <a:r>
              <a:rPr lang="en-US" dirty="0" err="1" smtClean="0"/>
              <a:t>p</a:t>
            </a:r>
            <a:endParaRPr lang="en-US" dirty="0"/>
          </a:p>
        </p:txBody>
      </p:sp>
      <p:sp>
        <p:nvSpPr>
          <p:cNvPr id="3" name="Content Placeholder 2"/>
          <p:cNvSpPr>
            <a:spLocks noGrp="1"/>
          </p:cNvSpPr>
          <p:nvPr>
            <p:ph idx="1"/>
          </p:nvPr>
        </p:nvSpPr>
        <p:spPr/>
        <p:txBody>
          <a:bodyPr>
            <a:normAutofit/>
          </a:bodyPr>
          <a:lstStyle/>
          <a:p>
            <a:r>
              <a:rPr lang="bg-BG" dirty="0" smtClean="0"/>
              <a:t>Заблуждаващи практики</a:t>
            </a:r>
            <a:r>
              <a:rPr lang="en-US" dirty="0" smtClean="0"/>
              <a:t> </a:t>
            </a:r>
            <a:endParaRPr lang="en-US" dirty="0"/>
          </a:p>
          <a:p>
            <a:r>
              <a:rPr lang="bg-BG" b="0" dirty="0" smtClean="0"/>
              <a:t>Дадена практика е заблуждаваща, ако съдържа невярна или неточна информация или е вероятно да заблуди потребителя, въпреки, че предоставената информация е правилна</a:t>
            </a:r>
            <a:endParaRPr lang="en-US" b="0" dirty="0"/>
          </a:p>
          <a:p>
            <a:endParaRPr lang="en-US" b="0" dirty="0" smtClean="0"/>
          </a:p>
          <a:p>
            <a:endParaRPr lang="en-US" b="0" dirty="0"/>
          </a:p>
          <a:p>
            <a:r>
              <a:rPr lang="bg-BG" dirty="0" smtClean="0"/>
              <a:t>Агресивни търговски практики</a:t>
            </a:r>
            <a:r>
              <a:rPr lang="en-US" dirty="0" smtClean="0"/>
              <a:t> </a:t>
            </a:r>
            <a:endParaRPr lang="en-US" dirty="0"/>
          </a:p>
          <a:p>
            <a:r>
              <a:rPr lang="bg-BG" b="0" dirty="0" smtClean="0"/>
              <a:t>Потребителят трябва да взима пазарни решения свободно. Тези решения не могат да вземат в резултат на употребата на насилие, заплахи или злоупотреба с влияние</a:t>
            </a:r>
            <a:endParaRPr lang="en-US" b="0" dirty="0"/>
          </a:p>
          <a:p>
            <a:endParaRPr lang="en-US" dirty="0"/>
          </a:p>
        </p:txBody>
      </p:sp>
    </p:spTree>
    <p:extLst>
      <p:ext uri="{BB962C8B-B14F-4D97-AF65-F5344CB8AC3E}">
        <p14:creationId xmlns:p14="http://schemas.microsoft.com/office/powerpoint/2010/main" val="4082054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g-BG" dirty="0" smtClean="0"/>
              <a:t>Заблуждаваща реклама</a:t>
            </a:r>
            <a:endParaRPr lang="en-US" dirty="0"/>
          </a:p>
        </p:txBody>
      </p:sp>
      <p:sp>
        <p:nvSpPr>
          <p:cNvPr id="3" name="Content Placeholder 2"/>
          <p:cNvSpPr>
            <a:spLocks noGrp="1"/>
          </p:cNvSpPr>
          <p:nvPr>
            <p:ph idx="1"/>
          </p:nvPr>
        </p:nvSpPr>
        <p:spPr/>
        <p:txBody>
          <a:bodyPr>
            <a:normAutofit lnSpcReduction="10000"/>
          </a:bodyPr>
          <a:lstStyle/>
          <a:p>
            <a:r>
              <a:rPr lang="bg-BG" b="0" dirty="0" smtClean="0"/>
              <a:t>Директива</a:t>
            </a:r>
            <a:r>
              <a:rPr lang="en-US" b="0" dirty="0" smtClean="0"/>
              <a:t> </a:t>
            </a:r>
            <a:r>
              <a:rPr lang="en-US" b="0" dirty="0">
                <a:hlinkClick r:id="rId2" tooltip="2006/114/EC"/>
              </a:rPr>
              <a:t>2006/114/EC</a:t>
            </a:r>
            <a:r>
              <a:rPr lang="en-US" b="0" dirty="0"/>
              <a:t> </a:t>
            </a:r>
            <a:r>
              <a:rPr lang="bg-BG" b="0" dirty="0" smtClean="0"/>
              <a:t>на Европейския парламент и на Съвета от 12 декември </a:t>
            </a:r>
            <a:r>
              <a:rPr lang="en-US" b="0" dirty="0" smtClean="0"/>
              <a:t>2006 </a:t>
            </a:r>
            <a:r>
              <a:rPr lang="bg-BG" b="0" dirty="0" smtClean="0"/>
              <a:t>относно заблуждаващата и сравнителната реклама</a:t>
            </a:r>
            <a:endParaRPr lang="en-US" b="0" dirty="0" smtClean="0"/>
          </a:p>
          <a:p>
            <a:endParaRPr lang="en-US" b="0" dirty="0"/>
          </a:p>
          <a:p>
            <a:r>
              <a:rPr lang="bg-BG" b="0" dirty="0" smtClean="0"/>
              <a:t>Заблуждаваща реклама</a:t>
            </a:r>
            <a:r>
              <a:rPr lang="en-US" b="0" dirty="0" smtClean="0"/>
              <a:t> </a:t>
            </a:r>
          </a:p>
          <a:p>
            <a:endParaRPr lang="en-US" b="0" dirty="0"/>
          </a:p>
          <a:p>
            <a:r>
              <a:rPr lang="bg-BG" b="0" dirty="0" smtClean="0"/>
              <a:t>Реклами, които въвеждат в заблуждение или е възможно да въведат в заблуждение лицата, към които са насочени са забранени. Заблуждаващата природа на тези реклами би могла да окаже влияние на икономическото поведение на потребителите и търговците, както и може да наруши конкуренцията</a:t>
            </a:r>
            <a:r>
              <a:rPr lang="en-US" b="0" dirty="0" smtClean="0"/>
              <a:t>.</a:t>
            </a:r>
            <a:endParaRPr lang="en-US" b="0" dirty="0"/>
          </a:p>
          <a:p>
            <a:endParaRPr lang="en-US" dirty="0"/>
          </a:p>
        </p:txBody>
      </p:sp>
    </p:spTree>
    <p:extLst>
      <p:ext uri="{BB962C8B-B14F-4D97-AF65-F5344CB8AC3E}">
        <p14:creationId xmlns:p14="http://schemas.microsoft.com/office/powerpoint/2010/main" val="15670358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СРАВНИТЕЛНА РЕКЛАМА</a:t>
            </a:r>
            <a:endParaRPr lang="en-US" dirty="0"/>
          </a:p>
        </p:txBody>
      </p:sp>
      <p:sp>
        <p:nvSpPr>
          <p:cNvPr id="3" name="Content Placeholder 2"/>
          <p:cNvSpPr>
            <a:spLocks noGrp="1"/>
          </p:cNvSpPr>
          <p:nvPr>
            <p:ph idx="1"/>
          </p:nvPr>
        </p:nvSpPr>
        <p:spPr/>
        <p:txBody>
          <a:bodyPr>
            <a:normAutofit/>
          </a:bodyPr>
          <a:lstStyle/>
          <a:p>
            <a:endParaRPr lang="en-US" dirty="0" smtClean="0"/>
          </a:p>
          <a:p>
            <a:r>
              <a:rPr lang="bg-BG" b="0" dirty="0" smtClean="0"/>
              <a:t>Сравнителна реклама</a:t>
            </a:r>
            <a:r>
              <a:rPr lang="en-US" b="0" dirty="0" smtClean="0"/>
              <a:t> </a:t>
            </a:r>
          </a:p>
          <a:p>
            <a:endParaRPr lang="en-US" b="0" dirty="0"/>
          </a:p>
          <a:p>
            <a:r>
              <a:rPr lang="bg-BG" b="0" dirty="0" smtClean="0"/>
              <a:t>От самото наименование на сравнителната реклама е ясно, и се внушава, че се отнася до конкурент или конкурентни стоки или услуги</a:t>
            </a:r>
            <a:r>
              <a:rPr lang="en-US" b="0" dirty="0" smtClean="0"/>
              <a:t>.</a:t>
            </a:r>
            <a:endParaRPr lang="en-US" b="0" dirty="0"/>
          </a:p>
          <a:p>
            <a:endParaRPr lang="en-US" b="0" dirty="0" smtClean="0"/>
          </a:p>
          <a:p>
            <a:r>
              <a:rPr lang="bg-BG" b="0" dirty="0" smtClean="0"/>
              <a:t>Този вид реклама се разрешава само в случай, че не е заблуждаваща. Тя може да бъде напълно законно средство за информиране на потребителите относно техните интереси</a:t>
            </a:r>
            <a:endParaRPr lang="en-US" b="0" dirty="0"/>
          </a:p>
          <a:p>
            <a:endParaRPr lang="en-US" dirty="0"/>
          </a:p>
        </p:txBody>
      </p:sp>
    </p:spTree>
    <p:extLst>
      <p:ext uri="{BB962C8B-B14F-4D97-AF65-F5344CB8AC3E}">
        <p14:creationId xmlns:p14="http://schemas.microsoft.com/office/powerpoint/2010/main" val="3639486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324600" cy="1371600"/>
          </a:xfrm>
        </p:spPr>
        <p:txBody>
          <a:bodyPr/>
          <a:lstStyle/>
          <a:p>
            <a:r>
              <a:rPr lang="en-US" dirty="0" smtClean="0"/>
              <a:t>III.</a:t>
            </a:r>
            <a:r>
              <a:rPr lang="bg-BG" dirty="0" smtClean="0"/>
              <a:t>безопасност</a:t>
            </a:r>
            <a:endParaRPr lang="en-US" dirty="0"/>
          </a:p>
        </p:txBody>
      </p:sp>
      <p:sp>
        <p:nvSpPr>
          <p:cNvPr id="3" name="Content Placeholder 2"/>
          <p:cNvSpPr>
            <a:spLocks noGrp="1"/>
          </p:cNvSpPr>
          <p:nvPr>
            <p:ph idx="1"/>
          </p:nvPr>
        </p:nvSpPr>
        <p:spPr/>
        <p:txBody>
          <a:bodyPr/>
          <a:lstStyle/>
          <a:p>
            <a:r>
              <a:rPr lang="bg-BG" dirty="0" smtClean="0"/>
              <a:t>ЗДРАВЕ НА ПОТРЕБИТЕЛИТЕ</a:t>
            </a:r>
            <a:endParaRPr lang="en-US" dirty="0" smtClean="0"/>
          </a:p>
          <a:p>
            <a:endParaRPr lang="en-US" dirty="0"/>
          </a:p>
          <a:p>
            <a:r>
              <a:rPr lang="bg-BG" dirty="0" smtClean="0"/>
              <a:t>БЕЗОПАСНОСТ НА СТОКИТЕ</a:t>
            </a:r>
            <a:endParaRPr lang="en-US" dirty="0" smtClean="0"/>
          </a:p>
          <a:p>
            <a:endParaRPr lang="en-US" dirty="0"/>
          </a:p>
          <a:p>
            <a:r>
              <a:rPr lang="bg-BG" dirty="0" smtClean="0"/>
              <a:t>БЕЗОПАСНОСТ НА УСЛУГИТЕ</a:t>
            </a:r>
            <a:endParaRPr lang="en-US" dirty="0" smtClean="0"/>
          </a:p>
          <a:p>
            <a:endParaRPr lang="en-US" dirty="0"/>
          </a:p>
          <a:p>
            <a:r>
              <a:rPr lang="bg-BG" dirty="0" smtClean="0"/>
              <a:t>КАЧЕСТВО НА СТОКИ И УСЛУГИ</a:t>
            </a:r>
            <a:endParaRPr lang="en-US" dirty="0"/>
          </a:p>
        </p:txBody>
      </p:sp>
    </p:spTree>
    <p:extLst>
      <p:ext uri="{BB962C8B-B14F-4D97-AF65-F5344CB8AC3E}">
        <p14:creationId xmlns:p14="http://schemas.microsoft.com/office/powerpoint/2010/main" val="37392183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384</TotalTime>
  <Words>1615</Words>
  <Application>Microsoft Office PowerPoint</Application>
  <PresentationFormat>On-screen Show (4:3)</PresentationFormat>
  <Paragraphs>237</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Essential</vt:lpstr>
      <vt:lpstr>Европейско законодателство за защита на потребителите</vt:lpstr>
      <vt:lpstr>съдържание</vt:lpstr>
      <vt:lpstr>I. въведение</vt:lpstr>
      <vt:lpstr>II. Информация за потребителите</vt:lpstr>
      <vt:lpstr>Информация за потребителите</vt:lpstr>
      <vt:lpstr>uCp</vt:lpstr>
      <vt:lpstr>Заблуждаваща реклама</vt:lpstr>
      <vt:lpstr>СРАВНИТЕЛНА РЕКЛАМА</vt:lpstr>
      <vt:lpstr>III.безопасност</vt:lpstr>
      <vt:lpstr>ЗДРАВЕ НА ПОТРЕБИТЕЛИТЕ</vt:lpstr>
      <vt:lpstr>Безопасност на стоките</vt:lpstr>
      <vt:lpstr>Дефектни стоки: отговорност</vt:lpstr>
      <vt:lpstr>Специфични разпоредби </vt:lpstr>
      <vt:lpstr>IV. Защита на икономическите интереси</vt:lpstr>
      <vt:lpstr>Правни аспекти на електронната търговия</vt:lpstr>
      <vt:lpstr>CONTRACTS </vt:lpstr>
      <vt:lpstr>Договори за потребителски кредит</vt:lpstr>
      <vt:lpstr>Договори от разстояние</vt:lpstr>
      <vt:lpstr>Неравноправни клаузи</vt:lpstr>
      <vt:lpstr>Договори от разстояние</vt:lpstr>
      <vt:lpstr>Продажба на стоки и свързаните с тях гаранции</vt:lpstr>
      <vt:lpstr>Продажба на стоки и свързаните с тях гаранции</vt:lpstr>
      <vt:lpstr>Таймшер и други продукти за отдих</vt:lpstr>
      <vt:lpstr>Европейско договорно право</vt:lpstr>
      <vt:lpstr>транспорт</vt:lpstr>
      <vt:lpstr>Въздушен транспорт</vt:lpstr>
      <vt:lpstr>транспорт – воден, железопътен и шосеен</vt:lpstr>
      <vt:lpstr>Цени стоките, предлагани на потребителите</vt:lpstr>
      <vt:lpstr>Етикетиране на стоките</vt:lpstr>
      <vt:lpstr>заключение</vt:lpstr>
      <vt:lpstr>предизвикателства</vt:lpstr>
      <vt:lpstr>Благодаря за вниманието!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Европейският онлайн пазар</dc:title>
  <dc:creator>Violet</dc:creator>
  <cp:lastModifiedBy>Ignat Arsenov</cp:lastModifiedBy>
  <cp:revision>38</cp:revision>
  <dcterms:created xsi:type="dcterms:W3CDTF">2012-11-04T07:24:00Z</dcterms:created>
  <dcterms:modified xsi:type="dcterms:W3CDTF">2013-10-24T10:41:26Z</dcterms:modified>
</cp:coreProperties>
</file>