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78" r:id="rId4"/>
    <p:sldId id="258" r:id="rId5"/>
    <p:sldId id="268" r:id="rId6"/>
    <p:sldId id="269" r:id="rId7"/>
    <p:sldId id="260" r:id="rId8"/>
    <p:sldId id="271" r:id="rId9"/>
    <p:sldId id="272" r:id="rId10"/>
    <p:sldId id="273" r:id="rId11"/>
    <p:sldId id="274" r:id="rId12"/>
    <p:sldId id="275" r:id="rId13"/>
    <p:sldId id="277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Сигнали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265</c:v>
                </c:pt>
                <c:pt idx="1">
                  <c:v>479</c:v>
                </c:pt>
                <c:pt idx="2">
                  <c:v>777</c:v>
                </c:pt>
                <c:pt idx="3">
                  <c:v>944</c:v>
                </c:pt>
                <c:pt idx="4">
                  <c:v>917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87168"/>
        <c:axId val="22815488"/>
      </c:lineChart>
      <c:catAx>
        <c:axId val="20487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815488"/>
        <c:crosses val="autoZero"/>
        <c:auto val="1"/>
        <c:lblAlgn val="ctr"/>
        <c:lblOffset val="100"/>
        <c:noMultiLvlLbl val="0"/>
      </c:catAx>
      <c:valAx>
        <c:axId val="22815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487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bg-BG" dirty="0" smtClean="0"/>
              <a:t>Жалби, получени от ЕПЦ</a:t>
            </a:r>
            <a:endParaRPr lang="bg-BG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Жалби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123</c:v>
                </c:pt>
                <c:pt idx="1">
                  <c:v>254</c:v>
                </c:pt>
                <c:pt idx="2">
                  <c:v>542</c:v>
                </c:pt>
                <c:pt idx="3">
                  <c:v>603</c:v>
                </c:pt>
                <c:pt idx="4">
                  <c:v>466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23520"/>
        <c:axId val="22925312"/>
      </c:lineChart>
      <c:catAx>
        <c:axId val="22923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925312"/>
        <c:crosses val="autoZero"/>
        <c:auto val="1"/>
        <c:lblAlgn val="ctr"/>
        <c:lblOffset val="100"/>
        <c:noMultiLvlLbl val="0"/>
      </c:catAx>
      <c:valAx>
        <c:axId val="22925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923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Онлайн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0.57999999999999996</c:v>
                </c:pt>
                <c:pt idx="1">
                  <c:v>0.69</c:v>
                </c:pt>
                <c:pt idx="2">
                  <c:v>0.6</c:v>
                </c:pt>
                <c:pt idx="3" formatCode="0.00%">
                  <c:v>0.71</c:v>
                </c:pt>
                <c:pt idx="4">
                  <c:v>0.67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На място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Sheet1!$C$2:$C$6</c:f>
              <c:numCache>
                <c:formatCode>0%</c:formatCode>
                <c:ptCount val="5"/>
                <c:pt idx="0">
                  <c:v>0.28000000000000003</c:v>
                </c:pt>
                <c:pt idx="1">
                  <c:v>0.21</c:v>
                </c:pt>
                <c:pt idx="2">
                  <c:v>0.21</c:v>
                </c:pt>
                <c:pt idx="3">
                  <c:v>0.19</c:v>
                </c:pt>
                <c:pt idx="4">
                  <c:v>0.22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От разстояние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Sheet1!$D$2:$D$6</c:f>
              <c:numCache>
                <c:formatCode>0%</c:formatCode>
                <c:ptCount val="5"/>
                <c:pt idx="0">
                  <c:v>0.03</c:v>
                </c:pt>
                <c:pt idx="1">
                  <c:v>0.02</c:v>
                </c:pt>
                <c:pt idx="2">
                  <c:v>7.0000000000000007E-2</c:v>
                </c:pt>
                <c:pt idx="3">
                  <c:v>0.03</c:v>
                </c:pt>
                <c:pt idx="4">
                  <c:v>7.0000000000000007E-2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01120"/>
        <c:axId val="23307008"/>
      </c:lineChart>
      <c:catAx>
        <c:axId val="2330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307008"/>
        <c:crosses val="autoZero"/>
        <c:auto val="1"/>
        <c:lblAlgn val="ctr"/>
        <c:lblOffset val="100"/>
        <c:noMultiLvlLbl val="0"/>
      </c:catAx>
      <c:valAx>
        <c:axId val="233070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3301120"/>
        <c:crosses val="autoZero"/>
        <c:crossBetween val="between"/>
      </c:valAx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Резултат от жалбите през 2012 година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Получили обезщетение</c:v>
                </c:pt>
                <c:pt idx="1">
                  <c:v>Приключили без споразумение</c:v>
                </c:pt>
                <c:pt idx="2">
                  <c:v>Препратени на друг орган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</c:v>
                </c:pt>
                <c:pt idx="1">
                  <c:v>0.34</c:v>
                </c:pt>
                <c:pt idx="2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A6356-9A3B-485C-A9C3-19E0BE99D4FF}" type="datetimeFigureOut">
              <a:rPr lang="bg-BG" smtClean="0"/>
              <a:t>24.10.2013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BF47B-F9D8-4F9D-90AD-9A2D450C732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04880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.arsenov@ecc.b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ecc.b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z="6000" dirty="0" smtClean="0"/>
              <a:t>ПЕТ ГОДИНИ ЕПЦ БЪЛГАРИЯ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26</a:t>
            </a:r>
            <a:r>
              <a:rPr lang="bg-BG" smtClean="0"/>
              <a:t>.</a:t>
            </a:r>
            <a:r>
              <a:rPr lang="en-US" dirty="0" smtClean="0"/>
              <a:t>10</a:t>
            </a:r>
            <a:r>
              <a:rPr lang="bg-BG" dirty="0" smtClean="0"/>
              <a:t>.2013 г., гр. </a:t>
            </a:r>
            <a:r>
              <a:rPr lang="bg-BG" dirty="0" err="1" smtClean="0"/>
              <a:t>ниш</a:t>
            </a:r>
            <a:r>
              <a:rPr lang="bg-BG" dirty="0" smtClean="0"/>
              <a:t>, </a:t>
            </a:r>
            <a:r>
              <a:rPr lang="bg-BG" dirty="0" err="1" smtClean="0"/>
              <a:t>сърбия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92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Метод на продажба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424195"/>
              </p:ext>
            </p:extLst>
          </p:nvPr>
        </p:nvGraphicFramePr>
        <p:xfrm>
          <a:off x="457200" y="1752600"/>
          <a:ext cx="8001000" cy="3734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752600"/>
              </a:tblGrid>
              <a:tr h="684991">
                <a:tc>
                  <a:txBody>
                    <a:bodyPr/>
                    <a:lstStyle/>
                    <a:p>
                      <a:r>
                        <a:rPr lang="bg-BG" dirty="0" smtClean="0"/>
                        <a:t>Метод</a:t>
                      </a:r>
                      <a:r>
                        <a:rPr lang="bg-BG" baseline="0" dirty="0" smtClean="0"/>
                        <a:t> на продажба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Процент</a:t>
                      </a:r>
                      <a:endParaRPr lang="en-US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bg-BG" b="0" dirty="0" smtClean="0"/>
                        <a:t>Онлайн</a:t>
                      </a:r>
                      <a:r>
                        <a:rPr lang="bg-BG" b="0" baseline="0" dirty="0" smtClean="0"/>
                        <a:t> продажби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b="0" dirty="0" smtClean="0"/>
                        <a:t>55,58%</a:t>
                      </a:r>
                      <a:endParaRPr lang="en-US" b="0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На</a:t>
                      </a:r>
                      <a:r>
                        <a:rPr lang="bg-BG" baseline="0" dirty="0" smtClean="0"/>
                        <a:t> място в търговския обект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21,32%</a:t>
                      </a:r>
                      <a:endParaRPr lang="en-US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Продажби</a:t>
                      </a:r>
                      <a:r>
                        <a:rPr lang="bg-BG" baseline="0" dirty="0" smtClean="0"/>
                        <a:t> от разстояние, без онлайн продажби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4,57%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67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Развитие по Метод на продажба</a:t>
            </a:r>
            <a:endParaRPr lang="bg-B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357720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555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Резултат 2012</a:t>
            </a:r>
            <a:endParaRPr lang="bg-B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190183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70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Информационни запитвания 2008-12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744757"/>
              </p:ext>
            </p:extLst>
          </p:nvPr>
        </p:nvGraphicFramePr>
        <p:xfrm>
          <a:off x="457200" y="1752600"/>
          <a:ext cx="8001000" cy="4724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752600"/>
              </a:tblGrid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Запитвания</a:t>
                      </a:r>
                      <a:r>
                        <a:rPr lang="bg-BG" baseline="0" dirty="0" smtClean="0"/>
                        <a:t> 2008-2012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Процент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b="0" dirty="0" smtClean="0"/>
                        <a:t>Транспорт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b="0" dirty="0" smtClean="0"/>
                        <a:t>22,54%</a:t>
                      </a:r>
                      <a:endParaRPr lang="en-US" b="0" dirty="0"/>
                    </a:p>
                  </a:txBody>
                  <a:tcPr/>
                </a:tc>
              </a:tr>
              <a:tr h="1094255">
                <a:tc>
                  <a:txBody>
                    <a:bodyPr/>
                    <a:lstStyle/>
                    <a:p>
                      <a:r>
                        <a:rPr lang="bg-BG" dirty="0" smtClean="0"/>
                        <a:t>Комуникации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16,04%</a:t>
                      </a:r>
                      <a:endParaRPr lang="en-US" dirty="0"/>
                    </a:p>
                  </a:txBody>
                  <a:tcPr/>
                </a:tc>
              </a:tr>
              <a:tr h="1094255">
                <a:tc>
                  <a:txBody>
                    <a:bodyPr/>
                    <a:lstStyle/>
                    <a:p>
                      <a:r>
                        <a:rPr lang="bg-BG" dirty="0" smtClean="0"/>
                        <a:t>Вода,</a:t>
                      </a:r>
                      <a:r>
                        <a:rPr lang="bg-BG" baseline="0" dirty="0" smtClean="0"/>
                        <a:t> ток, парно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11,47%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Различни</a:t>
                      </a:r>
                      <a:r>
                        <a:rPr lang="bg-BG" baseline="0" dirty="0" smtClean="0"/>
                        <a:t> стоки или услуги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8,43%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Култура</a:t>
                      </a:r>
                      <a:r>
                        <a:rPr lang="bg-BG" baseline="0" dirty="0" smtClean="0"/>
                        <a:t> и отдих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5,89%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9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bg-BG" b="0" dirty="0" smtClean="0"/>
              <a:t>безплатна професионална помощ и разглеждане на жалби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Разгледали сме общо 3 382 сигнала, от които 1 988 жалби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 Най-често оплакванията са свързани с нарушения на Директивата за продажби от разстояние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Най-често потребителите се оплакват от транспортни услуги и покупка на различни стоки и услуги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Недоставена или дефектна стока са най-честите причини за оплакванията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Онлайн продажбите са на първо място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В 60% от случаите сме помогнали успешно</a:t>
            </a:r>
          </a:p>
          <a:p>
            <a:pPr marL="342900" indent="-342900">
              <a:buFontTx/>
              <a:buChar char="-"/>
            </a:pPr>
            <a:r>
              <a:rPr lang="bg-BG" b="0" dirty="0" smtClean="0"/>
              <a:t>Най-често ни питат за транспорт и комуникации</a:t>
            </a:r>
          </a:p>
          <a:p>
            <a:pPr marL="342900" indent="-342900">
              <a:buFontTx/>
              <a:buChar char="-"/>
            </a:pPr>
            <a:endParaRPr lang="bg-BG" b="0" dirty="0" smtClean="0"/>
          </a:p>
          <a:p>
            <a:pPr marL="342900" indent="-342900">
              <a:buFontTx/>
              <a:buChar char="-"/>
            </a:pPr>
            <a:endParaRPr lang="bg-BG" b="0" dirty="0" smtClean="0"/>
          </a:p>
          <a:p>
            <a:pPr marL="342900" indent="-342900">
              <a:buFontTx/>
              <a:buChar char="-"/>
            </a:pPr>
            <a:endParaRPr lang="bg-BG" b="0" dirty="0" smtClean="0"/>
          </a:p>
          <a:p>
            <a:pPr marL="342900" indent="-342900">
              <a:buFontTx/>
              <a:buChar char="-"/>
            </a:pPr>
            <a:endParaRPr lang="bg-BG" b="0" dirty="0" smtClean="0"/>
          </a:p>
          <a:p>
            <a:pPr marL="342900" indent="-342900">
              <a:buFontTx/>
              <a:buChar char="-"/>
            </a:pPr>
            <a:endParaRPr lang="bg-BG" b="0" dirty="0" smtClean="0"/>
          </a:p>
          <a:p>
            <a:pPr marL="342900" indent="-342900">
              <a:buFontTx/>
              <a:buChar char="-"/>
            </a:pPr>
            <a:endParaRPr lang="bg-BG" dirty="0" smtClean="0"/>
          </a:p>
          <a:p>
            <a:pPr marL="342900" indent="-342900">
              <a:buFontTx/>
              <a:buChar char="-"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15414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949" y="34108"/>
            <a:ext cx="4586978" cy="4778103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bg-BG" dirty="0" smtClean="0"/>
              <a:t>Игнат Арсенов – директор, </a:t>
            </a:r>
            <a:r>
              <a:rPr lang="en-US" dirty="0" smtClean="0">
                <a:hlinkClick r:id="rId3"/>
              </a:rPr>
              <a:t>i.arsenov@ecc.bg</a:t>
            </a:r>
            <a:r>
              <a:rPr lang="en-US" dirty="0" smtClean="0"/>
              <a:t> , 02 986 76 72</a:t>
            </a:r>
            <a:r>
              <a:rPr lang="bg-BG" dirty="0" smtClean="0"/>
              <a:t>, </a:t>
            </a:r>
            <a:r>
              <a:rPr lang="en-US" dirty="0" smtClean="0">
                <a:hlinkClick r:id="rId4"/>
              </a:rPr>
              <a:t>www.ecc.bg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Благодаря ви за вниманието!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88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iolet\Pictures\EEA 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Violet\Pictures\ECC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76200"/>
            <a:ext cx="13335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bg-BG" dirty="0" smtClean="0"/>
              <a:t>Дейност на ЕПЦ България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Брой сигнали и жалби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Приложимо право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Жалби по сектори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Естество на жалбите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Методи на продажба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Резултати</a:t>
            </a:r>
          </a:p>
          <a:p>
            <a:pPr marL="342900" indent="-342900">
              <a:buFontTx/>
              <a:buChar char="-"/>
            </a:pPr>
            <a:r>
              <a:rPr lang="bg-BG" dirty="0" smtClean="0"/>
              <a:t>Информационни запитвания</a:t>
            </a:r>
          </a:p>
          <a:p>
            <a:pPr marL="342900" indent="-342900">
              <a:buFontTx/>
              <a:buChar char="-"/>
            </a:pPr>
            <a:endParaRPr lang="bg-BG" dirty="0" smtClean="0"/>
          </a:p>
          <a:p>
            <a:pPr marL="342900" indent="-342900">
              <a:buFontTx/>
              <a:buChar char="-"/>
            </a:pPr>
            <a:endParaRPr lang="bg-BG" dirty="0" smtClean="0"/>
          </a:p>
          <a:p>
            <a:pPr marL="342900" indent="-342900">
              <a:buFontTx/>
              <a:buChar char="-"/>
            </a:pPr>
            <a:endParaRPr lang="bg-BG" dirty="0" smtClean="0"/>
          </a:p>
          <a:p>
            <a:pPr marL="342900" indent="-342900">
              <a:buFontTx/>
              <a:buChar char="-"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896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Мрежа от епц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086600" cy="4373563"/>
          </a:xfrm>
        </p:spPr>
        <p:txBody>
          <a:bodyPr/>
          <a:lstStyle/>
          <a:p>
            <a:r>
              <a:rPr lang="ru-RU" b="0" dirty="0" smtClean="0"/>
              <a:t>Европейският </a:t>
            </a:r>
            <a:r>
              <a:rPr lang="ru-RU" b="0" dirty="0"/>
              <a:t>потребителски център България </a:t>
            </a:r>
            <a:r>
              <a:rPr lang="ru-RU" b="0" dirty="0" smtClean="0"/>
              <a:t>предлага </a:t>
            </a:r>
            <a:r>
              <a:rPr lang="ru-RU" dirty="0"/>
              <a:t>безплатна помощ и съвети</a:t>
            </a:r>
            <a:r>
              <a:rPr lang="ru-RU" b="0" dirty="0"/>
              <a:t>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b="0" dirty="0"/>
              <a:t>при пътуване в Европа или при покупка на стоки и  </a:t>
            </a:r>
            <a:r>
              <a:rPr lang="ru-RU" b="0" dirty="0" smtClean="0"/>
              <a:t>    услуги </a:t>
            </a:r>
            <a:r>
              <a:rPr lang="ru-RU" b="0" dirty="0"/>
              <a:t>от друга държава членка, Исландия или Норвегия. Консултацията с нас може </a:t>
            </a:r>
            <a:r>
              <a:rPr lang="ru-RU" dirty="0" smtClean="0"/>
              <a:t>да </a:t>
            </a:r>
            <a:r>
              <a:rPr lang="ru-RU" dirty="0"/>
              <a:t>спести пари и </a:t>
            </a:r>
            <a:r>
              <a:rPr lang="ru-RU" dirty="0" smtClean="0"/>
              <a:t>да </a:t>
            </a:r>
            <a:r>
              <a:rPr lang="ru-RU" dirty="0"/>
              <a:t>помогне да </a:t>
            </a:r>
            <a:r>
              <a:rPr lang="ru-RU" dirty="0" smtClean="0"/>
              <a:t>се избегнат </a:t>
            </a:r>
            <a:r>
              <a:rPr lang="ru-RU" dirty="0"/>
              <a:t>проблеми</a:t>
            </a:r>
            <a:r>
              <a:rPr lang="ru-RU" b="0" dirty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безплатна професионална помощ и разглеждане на </a:t>
            </a:r>
            <a:r>
              <a:rPr lang="ru-RU" dirty="0" smtClean="0"/>
              <a:t>жалби </a:t>
            </a:r>
            <a:r>
              <a:rPr lang="ru-RU" b="0" dirty="0"/>
              <a:t>срещу </a:t>
            </a:r>
            <a:r>
              <a:rPr lang="ru-RU" b="0" dirty="0" smtClean="0"/>
              <a:t>търговеци, регистрирани </a:t>
            </a:r>
            <a:r>
              <a:rPr lang="ru-RU" b="0" dirty="0"/>
              <a:t>в друга държава членка, например чуждестранен онлайн магазин или туроператор, в случай че не сте доволни от начина, по който те са се отнесли към случая ви.</a:t>
            </a:r>
          </a:p>
          <a:p>
            <a:endParaRPr lang="en-US" dirty="0"/>
          </a:p>
        </p:txBody>
      </p:sp>
      <p:pic>
        <p:nvPicPr>
          <p:cNvPr id="4" name="Picture 2" descr="C:\Users\Violet\Pictures\ECC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57200"/>
            <a:ext cx="13335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Сигнали 2008-2012</a:t>
            </a:r>
            <a:endParaRPr lang="bg-B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37336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73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жалби 2008-2012</a:t>
            </a:r>
            <a:endParaRPr lang="bg-B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907667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27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Приложимо право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62360"/>
              </p:ext>
            </p:extLst>
          </p:nvPr>
        </p:nvGraphicFramePr>
        <p:xfrm>
          <a:off x="457200" y="1752600"/>
          <a:ext cx="8001000" cy="4419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752600"/>
              </a:tblGrid>
              <a:tr h="684991">
                <a:tc>
                  <a:txBody>
                    <a:bodyPr/>
                    <a:lstStyle/>
                    <a:p>
                      <a:r>
                        <a:rPr lang="bg-BG" dirty="0" smtClean="0"/>
                        <a:t>Приложимо</a:t>
                      </a:r>
                      <a:r>
                        <a:rPr lang="bg-BG" baseline="0" dirty="0" smtClean="0"/>
                        <a:t> право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Процент</a:t>
                      </a:r>
                      <a:endParaRPr lang="en-US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bg-BG" b="0" dirty="0" smtClean="0"/>
                        <a:t>Директива</a:t>
                      </a:r>
                      <a:r>
                        <a:rPr lang="bg-BG" b="0" baseline="0" dirty="0" smtClean="0"/>
                        <a:t> 97/7/ЕС за договорите от разстояние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b="0" dirty="0" smtClean="0"/>
                        <a:t>32,61%</a:t>
                      </a:r>
                      <a:endParaRPr lang="en-US" b="0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Директива</a:t>
                      </a:r>
                      <a:r>
                        <a:rPr lang="bg-BG" baseline="0" dirty="0" smtClean="0"/>
                        <a:t> 1999/44/ЕС за продажба на стоки и свързаните с тях гаранции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20,60%</a:t>
                      </a:r>
                      <a:endParaRPr lang="en-US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Регламент</a:t>
                      </a:r>
                      <a:r>
                        <a:rPr lang="bg-BG" baseline="0" dirty="0" smtClean="0"/>
                        <a:t> № 261/2004 отказан достъп до борда, отменени или закъснели полети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23,17%</a:t>
                      </a:r>
                      <a:endParaRPr lang="en-US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bg-BG" dirty="0" smtClean="0"/>
                        <a:t>Национално</a:t>
                      </a:r>
                      <a:r>
                        <a:rPr lang="bg-BG" baseline="0" dirty="0" smtClean="0"/>
                        <a:t> законодателство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12,45%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6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Сектори на икономиката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49908"/>
              </p:ext>
            </p:extLst>
          </p:nvPr>
        </p:nvGraphicFramePr>
        <p:xfrm>
          <a:off x="457200" y="1752600"/>
          <a:ext cx="8001000" cy="4419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752600"/>
              </a:tblGrid>
              <a:tr h="684991">
                <a:tc>
                  <a:txBody>
                    <a:bodyPr/>
                    <a:lstStyle/>
                    <a:p>
                      <a:r>
                        <a:rPr lang="bg-BG" dirty="0" smtClean="0"/>
                        <a:t>Икономически</a:t>
                      </a:r>
                      <a:r>
                        <a:rPr lang="bg-BG" baseline="0" dirty="0" smtClean="0"/>
                        <a:t> сектор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Процент</a:t>
                      </a:r>
                      <a:endParaRPr lang="en-US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bg-BG" b="0" dirty="0" smtClean="0"/>
                        <a:t>Транспорт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b="0" dirty="0" smtClean="0"/>
                        <a:t>33,80%</a:t>
                      </a:r>
                      <a:endParaRPr lang="en-US" b="0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Различни стоки и услуги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30,28%</a:t>
                      </a:r>
                      <a:endParaRPr lang="en-US" dirty="0"/>
                    </a:p>
                  </a:txBody>
                  <a:tcPr/>
                </a:tc>
              </a:tr>
              <a:tr h="1182314">
                <a:tc>
                  <a:txBody>
                    <a:bodyPr/>
                    <a:lstStyle/>
                    <a:p>
                      <a:r>
                        <a:rPr lang="bg-BG" dirty="0" smtClean="0"/>
                        <a:t>Туристически</a:t>
                      </a:r>
                      <a:r>
                        <a:rPr lang="bg-BG" baseline="0" dirty="0" smtClean="0"/>
                        <a:t> услуги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6,69%</a:t>
                      </a:r>
                      <a:endParaRPr lang="en-US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bg-BG" dirty="0" smtClean="0"/>
                        <a:t>Дрехи</a:t>
                      </a:r>
                      <a:r>
                        <a:rPr lang="bg-BG" baseline="0" dirty="0" smtClean="0"/>
                        <a:t> и обувки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6,14%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8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Естество на оплакванията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468817"/>
              </p:ext>
            </p:extLst>
          </p:nvPr>
        </p:nvGraphicFramePr>
        <p:xfrm>
          <a:off x="457200" y="1752600"/>
          <a:ext cx="8001000" cy="4724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752600"/>
              </a:tblGrid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Естество</a:t>
                      </a:r>
                      <a:r>
                        <a:rPr lang="bg-BG" baseline="0" dirty="0" smtClean="0"/>
                        <a:t> на оплакванията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Процент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b="0" dirty="0" smtClean="0"/>
                        <a:t>Недоставена</a:t>
                      </a:r>
                      <a:r>
                        <a:rPr lang="bg-BG" b="0" baseline="0" dirty="0" smtClean="0"/>
                        <a:t> стока или услуга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b="0" dirty="0" smtClean="0"/>
                        <a:t>23,74%</a:t>
                      </a:r>
                      <a:endParaRPr lang="en-US" b="0" dirty="0"/>
                    </a:p>
                  </a:txBody>
                  <a:tcPr/>
                </a:tc>
              </a:tr>
              <a:tr h="1094255">
                <a:tc>
                  <a:txBody>
                    <a:bodyPr/>
                    <a:lstStyle/>
                    <a:p>
                      <a:r>
                        <a:rPr lang="bg-BG" dirty="0" smtClean="0"/>
                        <a:t>Продукт</a:t>
                      </a:r>
                      <a:r>
                        <a:rPr lang="bg-BG" baseline="0" dirty="0" smtClean="0"/>
                        <a:t> или услуга, несъответстващи на договора за продажба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11,21%</a:t>
                      </a:r>
                      <a:endParaRPr lang="en-US" dirty="0"/>
                    </a:p>
                  </a:txBody>
                  <a:tcPr/>
                </a:tc>
              </a:tr>
              <a:tr h="1094255">
                <a:tc>
                  <a:txBody>
                    <a:bodyPr/>
                    <a:lstStyle/>
                    <a:p>
                      <a:r>
                        <a:rPr lang="bg-BG" dirty="0" smtClean="0"/>
                        <a:t>Нелоялни</a:t>
                      </a:r>
                      <a:r>
                        <a:rPr lang="bg-BG" baseline="0" dirty="0" smtClean="0"/>
                        <a:t> търговски практики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5,58%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Дефектна</a:t>
                      </a:r>
                      <a:r>
                        <a:rPr lang="bg-BG" baseline="0" dirty="0" smtClean="0"/>
                        <a:t> стока или услуга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4,68%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bg-BG" dirty="0" smtClean="0"/>
                        <a:t>Допълнителни такси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g-BG" dirty="0" smtClean="0"/>
                        <a:t>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8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190</TotalTime>
  <Words>406</Words>
  <Application>Microsoft Office PowerPoint</Application>
  <PresentationFormat>On-screen Show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Essential</vt:lpstr>
      <vt:lpstr>ПЕТ ГОДИНИ ЕПЦ БЪЛГАРИЯ</vt:lpstr>
      <vt:lpstr>PowerPoint Presentation</vt:lpstr>
      <vt:lpstr>съдържание</vt:lpstr>
      <vt:lpstr>Мрежа от епц</vt:lpstr>
      <vt:lpstr>Сигнали 2008-2012</vt:lpstr>
      <vt:lpstr>жалби 2008-2012</vt:lpstr>
      <vt:lpstr>Приложимо право</vt:lpstr>
      <vt:lpstr>Сектори на икономиката</vt:lpstr>
      <vt:lpstr>Естество на оплакванията</vt:lpstr>
      <vt:lpstr>Метод на продажба</vt:lpstr>
      <vt:lpstr>Развитие по Метод на продажба</vt:lpstr>
      <vt:lpstr>Резултат 2012</vt:lpstr>
      <vt:lpstr>Информационни запитвания 2008-12</vt:lpstr>
      <vt:lpstr>обобщение</vt:lpstr>
      <vt:lpstr>Благодаря ви за вниманието!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Европейският онлайн пазар</dc:title>
  <dc:creator>Violet</dc:creator>
  <cp:lastModifiedBy>Ignat Arsenov</cp:lastModifiedBy>
  <cp:revision>22</cp:revision>
  <cp:lastPrinted>2013-10-23T14:10:04Z</cp:lastPrinted>
  <dcterms:created xsi:type="dcterms:W3CDTF">2012-11-04T07:24:00Z</dcterms:created>
  <dcterms:modified xsi:type="dcterms:W3CDTF">2013-10-24T10:42:12Z</dcterms:modified>
</cp:coreProperties>
</file>